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84" r:id="rId2"/>
    <p:sldId id="259" r:id="rId3"/>
    <p:sldId id="280" r:id="rId4"/>
    <p:sldId id="276" r:id="rId5"/>
    <p:sldId id="260" r:id="rId6"/>
    <p:sldId id="285" r:id="rId7"/>
    <p:sldId id="286" r:id="rId8"/>
    <p:sldId id="287" r:id="rId9"/>
    <p:sldId id="28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2AFB1"/>
    <a:srgbClr val="DF787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035" autoAdjust="0"/>
    <p:restoredTop sz="93066" autoAdjust="0"/>
  </p:normalViewPr>
  <p:slideViewPr>
    <p:cSldViewPr snapToGrid="0" snapToObjects="1">
      <p:cViewPr varScale="1">
        <p:scale>
          <a:sx n="68" d="100"/>
          <a:sy n="68" d="100"/>
        </p:scale>
        <p:origin x="-10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E4979-F0FF-4F80-ABA6-1F7018906E16}" type="datetimeFigureOut">
              <a:rPr lang="en-US" smtClean="0"/>
              <a:pPr/>
              <a:t>1/15/2020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F48C9-E551-44E5-A277-C9C0B95FB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2600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3F48C9-E551-44E5-A277-C9C0B95FB70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5249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1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594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295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2298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52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672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830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188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327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9543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0141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9" y="987429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956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7516B-1E8A-134B-9CC5-2D873D6BBB34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CEA20-D038-334A-995B-1B7526B19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960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3" rtl="0" eaLnBrk="1" latinLnBrk="0" hangingPunct="1">
        <a:lnSpc>
          <a:spcPct val="90000"/>
        </a:lnSpc>
        <a:spcBef>
          <a:spcPts val="1001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6" algn="l" defTabSz="91442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9" indent="-228606" algn="l" defTabSz="91442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1" indent="-228606" algn="l" defTabSz="91442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3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5763" y="-618566"/>
            <a:ext cx="11734454" cy="89993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6572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4095" y="877159"/>
            <a:ext cx="8312729" cy="1080697"/>
          </a:xfrm>
        </p:spPr>
        <p:txBody>
          <a:bodyPr>
            <a:normAutofit/>
          </a:bodyPr>
          <a:lstStyle/>
          <a:p>
            <a:pPr algn="l"/>
            <a:r>
              <a:rPr lang="uk-UA" sz="4800" b="1" dirty="0" smtClean="0">
                <a:solidFill>
                  <a:srgbClr val="92AFB1"/>
                </a:solidFill>
                <a:latin typeface="Myriad Pro" charset="0"/>
                <a:ea typeface="Myriad Pro" charset="0"/>
                <a:cs typeface="Myriad Pro" charset="0"/>
              </a:rPr>
              <a:t>Проект закону № 2681</a:t>
            </a:r>
            <a:endParaRPr lang="ru-RU" sz="4800" b="1" dirty="0">
              <a:solidFill>
                <a:srgbClr val="92AFB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4095" y="2213609"/>
            <a:ext cx="8312729" cy="368808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1801" dirty="0">
                <a:solidFill>
                  <a:srgbClr val="DF7875"/>
                </a:solidFill>
              </a:rPr>
              <a:t/>
            </a:r>
            <a:br>
              <a:rPr lang="ru-RU" sz="1801" dirty="0">
                <a:solidFill>
                  <a:srgbClr val="DF7875"/>
                </a:solidFill>
              </a:rPr>
            </a:br>
            <a:r>
              <a:rPr lang="en-US" sz="1801" dirty="0">
                <a:solidFill>
                  <a:srgbClr val="DF7875"/>
                </a:solidFill>
              </a:rPr>
              <a:t>•	</a:t>
            </a:r>
            <a:r>
              <a:rPr lang="uk-UA" sz="4400" dirty="0" smtClean="0">
                <a:solidFill>
                  <a:srgbClr val="FF0000"/>
                </a:solidFill>
              </a:rPr>
              <a:t>Наступ на права профспілок та свободу об’єднання в Україні</a:t>
            </a:r>
            <a:endParaRPr lang="en-US" sz="4400" dirty="0">
              <a:solidFill>
                <a:srgbClr val="FF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sz="4400" dirty="0">
                <a:solidFill>
                  <a:srgbClr val="DF7875"/>
                </a:solidFill>
              </a:rPr>
              <a:t> </a:t>
            </a:r>
          </a:p>
          <a:p>
            <a:pPr algn="l">
              <a:lnSpc>
                <a:spcPct val="100000"/>
              </a:lnSpc>
            </a:pPr>
            <a:endParaRPr lang="ru-RU" sz="1801" dirty="0">
              <a:solidFill>
                <a:srgbClr val="DF7875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710" y="874446"/>
            <a:ext cx="9353866" cy="6473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302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481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9145" y="600222"/>
            <a:ext cx="9656359" cy="905021"/>
          </a:xfrm>
        </p:spPr>
        <p:txBody>
          <a:bodyPr>
            <a:normAutofit fontScale="90000"/>
          </a:bodyPr>
          <a:lstStyle/>
          <a:p>
            <a:r>
              <a:rPr lang="uk-UA" sz="4800" b="1" dirty="0" smtClean="0">
                <a:solidFill>
                  <a:srgbClr val="92AFB1"/>
                </a:solidFill>
                <a:latin typeface="Myriad Pro" charset="0"/>
                <a:ea typeface="Myriad Pro" charset="0"/>
                <a:cs typeface="Myriad Pro" charset="0"/>
              </a:rPr>
              <a:t>Обмеження права на свободу об’єднання</a:t>
            </a:r>
            <a:endParaRPr lang="en-US" sz="4800" b="1" dirty="0">
              <a:solidFill>
                <a:srgbClr val="92AFB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4095" y="2317833"/>
            <a:ext cx="8832613" cy="406629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uk-UA" sz="4400" dirty="0" smtClean="0">
                <a:solidFill>
                  <a:srgbClr val="DF7875"/>
                </a:solidFill>
              </a:rPr>
              <a:t>- </a:t>
            </a:r>
            <a:r>
              <a:rPr lang="uk-UA" sz="4400" dirty="0" smtClean="0">
                <a:solidFill>
                  <a:srgbClr val="FF0000"/>
                </a:solidFill>
              </a:rPr>
              <a:t>Профспілка – не менше 10 людей</a:t>
            </a:r>
          </a:p>
          <a:p>
            <a:pPr algn="l">
              <a:lnSpc>
                <a:spcPct val="100000"/>
              </a:lnSpc>
              <a:buFontTx/>
              <a:buChar char="-"/>
            </a:pPr>
            <a:r>
              <a:rPr lang="uk-UA" sz="4400" dirty="0" smtClean="0">
                <a:solidFill>
                  <a:srgbClr val="FF0000"/>
                </a:solidFill>
              </a:rPr>
              <a:t> Не більше двох профспілок на підприємстві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505" y="294715"/>
            <a:ext cx="1054100" cy="2476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95" y="4531659"/>
            <a:ext cx="1483244" cy="2559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90" y="0"/>
            <a:ext cx="3302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657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7114" y="599656"/>
            <a:ext cx="10691446" cy="905587"/>
          </a:xfrm>
        </p:spPr>
        <p:txBody>
          <a:bodyPr>
            <a:normAutofit fontScale="90000"/>
          </a:bodyPr>
          <a:lstStyle/>
          <a:p>
            <a:r>
              <a:rPr lang="uk-UA" sz="4800" b="1" dirty="0" smtClean="0">
                <a:solidFill>
                  <a:srgbClr val="92AFB1"/>
                </a:solidFill>
                <a:latin typeface="Myriad Pro" charset="0"/>
                <a:ea typeface="Myriad Pro" charset="0"/>
                <a:cs typeface="Myriad Pro" charset="0"/>
              </a:rPr>
              <a:t>Втручання у внутрішні справи профспілки</a:t>
            </a:r>
            <a:endParaRPr lang="ru-RU" sz="4800" b="1" dirty="0">
              <a:solidFill>
                <a:srgbClr val="92AFB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3655" y="5896749"/>
            <a:ext cx="1778000" cy="177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4339" y="453422"/>
            <a:ext cx="2895600" cy="16383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20" y="0"/>
            <a:ext cx="3302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24345" y="2278967"/>
            <a:ext cx="86099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dirty="0" smtClean="0">
                <a:solidFill>
                  <a:srgbClr val="FF0000"/>
                </a:solidFill>
              </a:rPr>
              <a:t>- Створення </a:t>
            </a:r>
            <a:r>
              <a:rPr lang="uk-UA" sz="4400" dirty="0" err="1" smtClean="0">
                <a:solidFill>
                  <a:srgbClr val="FF0000"/>
                </a:solidFill>
              </a:rPr>
              <a:t>“контрольних</a:t>
            </a:r>
            <a:r>
              <a:rPr lang="uk-UA" sz="4400" dirty="0" smtClean="0">
                <a:solidFill>
                  <a:srgbClr val="FF0000"/>
                </a:solidFill>
              </a:rPr>
              <a:t> </a:t>
            </a:r>
            <a:r>
              <a:rPr lang="uk-UA" sz="4400" dirty="0" err="1" smtClean="0">
                <a:solidFill>
                  <a:srgbClr val="FF0000"/>
                </a:solidFill>
              </a:rPr>
              <a:t>комісій”</a:t>
            </a:r>
            <a:r>
              <a:rPr lang="uk-UA" sz="4400" dirty="0" smtClean="0">
                <a:solidFill>
                  <a:srgbClr val="FF0000"/>
                </a:solidFill>
              </a:rPr>
              <a:t> зі сторонніх людей</a:t>
            </a:r>
          </a:p>
        </p:txBody>
      </p:sp>
    </p:spTree>
    <p:extLst>
      <p:ext uri="{BB962C8B-B14F-4D97-AF65-F5344CB8AC3E}">
        <p14:creationId xmlns="" xmlns:p14="http://schemas.microsoft.com/office/powerpoint/2010/main" val="122462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4095" y="600322"/>
            <a:ext cx="10121117" cy="1357601"/>
          </a:xfrm>
        </p:spPr>
        <p:txBody>
          <a:bodyPr>
            <a:normAutofit fontScale="90000"/>
          </a:bodyPr>
          <a:lstStyle/>
          <a:p>
            <a:pPr algn="l"/>
            <a:r>
              <a:rPr lang="uk-UA" sz="4800" b="1" dirty="0" smtClean="0">
                <a:solidFill>
                  <a:srgbClr val="92AFB1"/>
                </a:solidFill>
                <a:latin typeface="Myriad Pro" charset="0"/>
                <a:ea typeface="Myriad Pro" charset="0"/>
                <a:cs typeface="Myriad Pro" charset="0"/>
              </a:rPr>
              <a:t>Звуження повноважень профкомів</a:t>
            </a:r>
            <a:endParaRPr lang="ru-RU" sz="4800" b="1" dirty="0">
              <a:solidFill>
                <a:srgbClr val="92AFB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0589" y="5089002"/>
            <a:ext cx="2895600" cy="1638300"/>
          </a:xfrm>
          <a:prstGeom prst="rect">
            <a:avLst/>
          </a:prstGeom>
        </p:spPr>
      </p:pic>
      <p:grpSp>
        <p:nvGrpSpPr>
          <p:cNvPr id="5" name="Групувати 4"/>
          <p:cNvGrpSpPr/>
          <p:nvPr/>
        </p:nvGrpSpPr>
        <p:grpSpPr>
          <a:xfrm>
            <a:off x="8937812" y="313072"/>
            <a:ext cx="4603376" cy="1778650"/>
            <a:chOff x="8937812" y="313072"/>
            <a:chExt cx="4603376" cy="177865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37812" y="453422"/>
              <a:ext cx="2895600" cy="1638300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45588" y="313072"/>
              <a:ext cx="2895600" cy="1638300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95212" y="1113172"/>
              <a:ext cx="838200" cy="838200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00876" y="1113172"/>
              <a:ext cx="469900" cy="546100"/>
            </a:xfrm>
            <a:prstGeom prst="rect">
              <a:avLst/>
            </a:prstGeom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330200" cy="6858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505243" y="2828836"/>
            <a:ext cx="9140345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uk-UA" sz="4400" dirty="0" smtClean="0">
                <a:solidFill>
                  <a:srgbClr val="FF0000"/>
                </a:solidFill>
              </a:rPr>
              <a:t> Не можна вимагати звільнення керівника</a:t>
            </a:r>
          </a:p>
          <a:p>
            <a:pPr>
              <a:buFontTx/>
              <a:buChar char="-"/>
            </a:pPr>
            <a:r>
              <a:rPr lang="uk-UA" sz="4400" dirty="0" smtClean="0">
                <a:solidFill>
                  <a:srgbClr val="FF0000"/>
                </a:solidFill>
              </a:rPr>
              <a:t> Не погоджуються догани та звільнення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6048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9145" y="600222"/>
            <a:ext cx="9656359" cy="905021"/>
          </a:xfrm>
        </p:spPr>
        <p:txBody>
          <a:bodyPr>
            <a:normAutofit fontScale="90000"/>
          </a:bodyPr>
          <a:lstStyle/>
          <a:p>
            <a:r>
              <a:rPr lang="uk-UA" sz="4800" b="1" dirty="0" smtClean="0">
                <a:solidFill>
                  <a:srgbClr val="92AFB1"/>
                </a:solidFill>
                <a:latin typeface="Myriad Pro" charset="0"/>
                <a:ea typeface="Myriad Pro" charset="0"/>
                <a:cs typeface="Myriad Pro" charset="0"/>
              </a:rPr>
              <a:t>Обмеження права на колективні переговори</a:t>
            </a:r>
            <a:endParaRPr lang="en-US" sz="4800" b="1" dirty="0">
              <a:solidFill>
                <a:srgbClr val="92AFB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4095" y="2317833"/>
            <a:ext cx="10422262" cy="406629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uk-UA" sz="4400" dirty="0" smtClean="0">
                <a:solidFill>
                  <a:srgbClr val="FF0000"/>
                </a:solidFill>
              </a:rPr>
              <a:t>- Позбавлення права на колективні переговори профспілок, до яких належать особи </a:t>
            </a:r>
            <a:r>
              <a:rPr lang="uk-UA" sz="4400" dirty="0" err="1" smtClean="0">
                <a:solidFill>
                  <a:srgbClr val="FF0000"/>
                </a:solidFill>
              </a:rPr>
              <a:t>“керівного</a:t>
            </a:r>
            <a:r>
              <a:rPr lang="uk-UA" sz="4400" dirty="0" smtClean="0">
                <a:solidFill>
                  <a:srgbClr val="FF0000"/>
                </a:solidFill>
              </a:rPr>
              <a:t> </a:t>
            </a:r>
            <a:r>
              <a:rPr lang="uk-UA" sz="4400" dirty="0" err="1" smtClean="0">
                <a:solidFill>
                  <a:srgbClr val="FF0000"/>
                </a:solidFill>
              </a:rPr>
              <a:t>персоналу”</a:t>
            </a:r>
            <a:endParaRPr lang="uk-UA" sz="4400" dirty="0" smtClean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505" y="294715"/>
            <a:ext cx="1054100" cy="2476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95" y="4531659"/>
            <a:ext cx="1483244" cy="2559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90" y="0"/>
            <a:ext cx="3302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657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9145" y="600222"/>
            <a:ext cx="9656359" cy="905021"/>
          </a:xfrm>
        </p:spPr>
        <p:txBody>
          <a:bodyPr>
            <a:normAutofit fontScale="90000"/>
          </a:bodyPr>
          <a:lstStyle/>
          <a:p>
            <a:r>
              <a:rPr lang="uk-UA" sz="4800" b="1" dirty="0" smtClean="0">
                <a:solidFill>
                  <a:srgbClr val="92AFB1"/>
                </a:solidFill>
                <a:latin typeface="Myriad Pro" charset="0"/>
                <a:ea typeface="Myriad Pro" charset="0"/>
                <a:cs typeface="Myriad Pro" charset="0"/>
              </a:rPr>
              <a:t>Звуження можливостей для діяльності профспілок</a:t>
            </a:r>
            <a:endParaRPr lang="en-US" sz="4800" b="1" dirty="0">
              <a:solidFill>
                <a:srgbClr val="92AFB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4095" y="2317833"/>
            <a:ext cx="10408194" cy="406629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uk-UA" sz="4400" dirty="0" smtClean="0">
                <a:solidFill>
                  <a:srgbClr val="FF0000"/>
                </a:solidFill>
              </a:rPr>
              <a:t>- Не перераховуються членські внески</a:t>
            </a:r>
          </a:p>
          <a:p>
            <a:pPr algn="l">
              <a:lnSpc>
                <a:spcPct val="100000"/>
              </a:lnSpc>
              <a:buFontTx/>
              <a:buChar char="-"/>
            </a:pPr>
            <a:r>
              <a:rPr lang="uk-UA" sz="4400" dirty="0" smtClean="0">
                <a:solidFill>
                  <a:srgbClr val="FF0000"/>
                </a:solidFill>
              </a:rPr>
              <a:t> Не перераховуються кошти на оздоровчу та культурно-масову роботу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505" y="294715"/>
            <a:ext cx="1054100" cy="2476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95" y="4531659"/>
            <a:ext cx="1483244" cy="2559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90" y="0"/>
            <a:ext cx="3302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657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4095" y="600322"/>
            <a:ext cx="10121117" cy="1357601"/>
          </a:xfrm>
        </p:spPr>
        <p:txBody>
          <a:bodyPr>
            <a:normAutofit/>
          </a:bodyPr>
          <a:lstStyle/>
          <a:p>
            <a:pPr algn="l"/>
            <a:r>
              <a:rPr lang="uk-UA" sz="4800" b="1" dirty="0" smtClean="0">
                <a:solidFill>
                  <a:srgbClr val="92AFB1"/>
                </a:solidFill>
                <a:latin typeface="Myriad Pro" charset="0"/>
                <a:ea typeface="Myriad Pro" charset="0"/>
                <a:cs typeface="Myriad Pro" charset="0"/>
              </a:rPr>
              <a:t>Руйнація соціального діалогу</a:t>
            </a:r>
            <a:endParaRPr lang="ru-RU" sz="4800" b="1" dirty="0">
              <a:solidFill>
                <a:srgbClr val="92AFB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0589" y="5089002"/>
            <a:ext cx="2895600" cy="1638300"/>
          </a:xfrm>
          <a:prstGeom prst="rect">
            <a:avLst/>
          </a:prstGeom>
        </p:spPr>
      </p:pic>
      <p:grpSp>
        <p:nvGrpSpPr>
          <p:cNvPr id="4" name="Групувати 4"/>
          <p:cNvGrpSpPr/>
          <p:nvPr/>
        </p:nvGrpSpPr>
        <p:grpSpPr>
          <a:xfrm>
            <a:off x="8937812" y="313072"/>
            <a:ext cx="4603376" cy="1778650"/>
            <a:chOff x="8937812" y="313072"/>
            <a:chExt cx="4603376" cy="177865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37812" y="453422"/>
              <a:ext cx="2895600" cy="1638300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45588" y="313072"/>
              <a:ext cx="2895600" cy="1638300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95212" y="1113172"/>
              <a:ext cx="838200" cy="838200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000876" y="1113172"/>
              <a:ext cx="469900" cy="546100"/>
            </a:xfrm>
            <a:prstGeom prst="rect">
              <a:avLst/>
            </a:prstGeom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330200" cy="6858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505243" y="2828836"/>
            <a:ext cx="9140345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uk-UA" sz="4400" dirty="0" smtClean="0">
                <a:solidFill>
                  <a:srgbClr val="FF0000"/>
                </a:solidFill>
              </a:rPr>
              <a:t> Профспілки не впливають на законодавчий процес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6048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4095" y="877159"/>
            <a:ext cx="8312729" cy="1080697"/>
          </a:xfrm>
        </p:spPr>
        <p:txBody>
          <a:bodyPr>
            <a:normAutofit/>
          </a:bodyPr>
          <a:lstStyle/>
          <a:p>
            <a:pPr algn="l"/>
            <a:endParaRPr lang="ru-RU" sz="4800" b="1" dirty="0">
              <a:solidFill>
                <a:srgbClr val="92AFB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4096" y="2213609"/>
            <a:ext cx="10309720" cy="368808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1801" dirty="0">
                <a:solidFill>
                  <a:srgbClr val="DF7875"/>
                </a:solidFill>
              </a:rPr>
              <a:t/>
            </a:r>
            <a:br>
              <a:rPr lang="ru-RU" sz="1801" dirty="0">
                <a:solidFill>
                  <a:srgbClr val="DF7875"/>
                </a:solidFill>
              </a:rPr>
            </a:br>
            <a:r>
              <a:rPr lang="en-US" sz="1801" dirty="0">
                <a:solidFill>
                  <a:srgbClr val="DF7875"/>
                </a:solidFill>
              </a:rPr>
              <a:t>•	</a:t>
            </a:r>
            <a:r>
              <a:rPr lang="uk-UA" sz="4400" dirty="0" smtClean="0">
                <a:solidFill>
                  <a:srgbClr val="FF0000"/>
                </a:solidFill>
              </a:rPr>
              <a:t>Законопроект № 2681 порушує Конституцію України та конвенції </a:t>
            </a:r>
            <a:r>
              <a:rPr lang="uk-UA" sz="4400" smtClean="0">
                <a:solidFill>
                  <a:srgbClr val="FF0000"/>
                </a:solidFill>
              </a:rPr>
              <a:t>МОП і </a:t>
            </a:r>
            <a:r>
              <a:rPr lang="uk-UA" sz="4400" dirty="0" smtClean="0">
                <a:solidFill>
                  <a:srgbClr val="FF0000"/>
                </a:solidFill>
              </a:rPr>
              <a:t>є абсолютно неприйнятним</a:t>
            </a:r>
            <a:endParaRPr lang="en-US" sz="4400" dirty="0">
              <a:solidFill>
                <a:srgbClr val="FF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sz="4400" dirty="0">
                <a:solidFill>
                  <a:srgbClr val="DF7875"/>
                </a:solidFill>
              </a:rPr>
              <a:t> </a:t>
            </a:r>
          </a:p>
          <a:p>
            <a:pPr algn="l">
              <a:lnSpc>
                <a:spcPct val="100000"/>
              </a:lnSpc>
            </a:pPr>
            <a:endParaRPr lang="ru-RU" sz="1801" dirty="0">
              <a:solidFill>
                <a:srgbClr val="DF7875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710" y="874446"/>
            <a:ext cx="9353866" cy="64739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302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481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1126</TotalTime>
  <Words>103</Words>
  <Application>Microsoft Office PowerPoint</Application>
  <PresentationFormat>Произвольный</PresentationFormat>
  <Paragraphs>21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Проект закону № 2681</vt:lpstr>
      <vt:lpstr>Обмеження права на свободу об’єднання</vt:lpstr>
      <vt:lpstr>Втручання у внутрішні справи профспілки</vt:lpstr>
      <vt:lpstr>Звуження повноважень профкомів</vt:lpstr>
      <vt:lpstr>Обмеження права на колективні переговори</vt:lpstr>
      <vt:lpstr>Звуження можливостей для діяльності профспілок</vt:lpstr>
      <vt:lpstr>Руйнація соціального діалогу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we are</dc:title>
  <dc:creator>пользователь Microsoft Office</dc:creator>
  <cp:lastModifiedBy>HP 430 G2</cp:lastModifiedBy>
  <cp:revision>71</cp:revision>
  <dcterms:created xsi:type="dcterms:W3CDTF">2018-04-14T18:06:58Z</dcterms:created>
  <dcterms:modified xsi:type="dcterms:W3CDTF">2020-01-15T09:43:42Z</dcterms:modified>
</cp:coreProperties>
</file>