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256" r:id="rId3"/>
    <p:sldId id="289" r:id="rId4"/>
    <p:sldId id="282" r:id="rId5"/>
    <p:sldId id="278" r:id="rId6"/>
    <p:sldId id="290" r:id="rId7"/>
    <p:sldId id="291" r:id="rId8"/>
    <p:sldId id="281" r:id="rId9"/>
    <p:sldId id="27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0050"/>
    <a:srgbClr val="05D2D2"/>
    <a:srgbClr val="1E2C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6" autoAdjust="0"/>
    <p:restoredTop sz="94611" autoAdjust="0"/>
  </p:normalViewPr>
  <p:slideViewPr>
    <p:cSldViewPr snapToGrid="0">
      <p:cViewPr varScale="1">
        <p:scale>
          <a:sx n="87" d="100"/>
          <a:sy n="87" d="100"/>
        </p:scale>
        <p:origin x="-84" y="-3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904" y="2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pPr/>
              <a:t>18/11/2021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76952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6647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/EUILOProjectUkraine" TargetMode="External"/><Relationship Id="rId3" Type="http://schemas.openxmlformats.org/officeDocument/2006/relationships/image" Target="../media/image1.emf"/><Relationship Id="rId7" Type="http://schemas.openxmlformats.org/officeDocument/2006/relationships/hyperlink" Target="https://www.facebook.com/shd4Ukraine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ilo.org/shd4Ukraine" TargetMode="Externa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hyperlink" Target="https://www.youtube.com/c/EUILOProjectUkraine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shd4Ukraine" TargetMode="External"/><Relationship Id="rId5" Type="http://schemas.openxmlformats.org/officeDocument/2006/relationships/hyperlink" Target="http://www.ilo.org/shd4Ukraine" TargetMode="Externa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B367A3A-1964-0441-B164-81DF58824D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810" y="4193"/>
            <a:ext cx="12380140" cy="698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83" y="3429000"/>
            <a:ext cx="6913661" cy="608525"/>
          </a:xfrm>
        </p:spPr>
        <p:txBody>
          <a:bodyPr wrap="square" bIns="54000" anchor="t" anchorCtr="0">
            <a:noAutofit/>
          </a:bodyPr>
          <a:lstStyle>
            <a:lvl1pPr algn="l">
              <a:defRPr sz="3600">
                <a:solidFill>
                  <a:srgbClr val="1E2CBE"/>
                </a:solidFill>
              </a:defRPr>
            </a:lvl1pPr>
          </a:lstStyle>
          <a:p>
            <a:r>
              <a:rPr lang="uk-UA" dirty="0"/>
              <a:t>Міжнародні норми з безпеки та здоров’я на роботі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84" y="5450316"/>
            <a:ext cx="6344602" cy="8075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3500" b="0">
                <a:solidFill>
                  <a:srgbClr val="1E2CBE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uk-UA" dirty="0">
                <a:solidFill>
                  <a:srgbClr val="1E2CBE"/>
                </a:solidFill>
              </a:rPr>
              <a:t>Жолт Дудаш, Менеджер Проєкту МОП</a:t>
            </a:r>
            <a:endParaRPr lang="en-US" dirty="0">
              <a:solidFill>
                <a:srgbClr val="1E2CBE"/>
              </a:solidFill>
            </a:endParaRPr>
          </a:p>
          <a:p>
            <a:pPr lvl="1"/>
            <a:r>
              <a:rPr lang="en-GB" dirty="0">
                <a:solidFill>
                  <a:srgbClr val="1E2CBE"/>
                </a:solidFill>
              </a:rPr>
              <a:t>05.11.2021 </a:t>
            </a:r>
            <a:r>
              <a:rPr lang="uk-UA" dirty="0">
                <a:solidFill>
                  <a:srgbClr val="1E2CBE"/>
                </a:solidFill>
              </a:rPr>
              <a:t>р., Київ, Україна</a:t>
            </a:r>
            <a:endParaRPr lang="en-GB" dirty="0">
              <a:solidFill>
                <a:srgbClr val="1E2CB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810" y="3502754"/>
            <a:ext cx="214312" cy="251584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3111401" y="331053"/>
            <a:ext cx="5969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Про</a:t>
            </a:r>
            <a:r>
              <a:rPr lang="uk-UA" sz="1400" dirty="0">
                <a:solidFill>
                  <a:schemeClr val="bg1"/>
                </a:solidFill>
              </a:rPr>
              <a:t>є</a:t>
            </a:r>
            <a:r>
              <a:rPr lang="en-US" sz="1400" dirty="0" err="1">
                <a:solidFill>
                  <a:schemeClr val="bg1"/>
                </a:solidFill>
              </a:rPr>
              <a:t>кт</a:t>
            </a:r>
            <a:endParaRPr lang="en-US" sz="1400" dirty="0">
              <a:solidFill>
                <a:schemeClr val="bg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chemeClr val="bg1"/>
                </a:solidFill>
              </a:rPr>
              <a:t>«На шляху до безпечної,</a:t>
            </a:r>
            <a:r>
              <a:rPr lang="en-US" sz="1400" baseline="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здорової</a:t>
            </a:r>
            <a:r>
              <a:rPr lang="en-US" sz="1400" baseline="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та задекларованої праці в </a:t>
            </a:r>
            <a:r>
              <a:rPr lang="en-US" sz="1400" dirty="0" err="1">
                <a:solidFill>
                  <a:schemeClr val="bg1"/>
                </a:solidFill>
              </a:rPr>
              <a:t>Україні</a:t>
            </a:r>
            <a:r>
              <a:rPr lang="en-US" sz="1400" dirty="0">
                <a:solidFill>
                  <a:schemeClr val="bg1"/>
                </a:solidFill>
              </a:rPr>
              <a:t>»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46E6A6C-E9DB-5242-BBD7-8AFF3C4452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90538" y="403673"/>
            <a:ext cx="17272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B87E14C-BA73-1843-A9AD-D7AA52B0B6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113962" y="392243"/>
            <a:ext cx="1587500" cy="8001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A928F169-836D-47C0-94ED-EA03F13080F1}"/>
              </a:ext>
            </a:extLst>
          </p:cNvPr>
          <p:cNvSpPr txBox="1">
            <a:spLocks/>
          </p:cNvSpPr>
          <p:nvPr userDrawn="1"/>
        </p:nvSpPr>
        <p:spPr>
          <a:xfrm>
            <a:off x="6244417" y="5994177"/>
            <a:ext cx="5076711" cy="6425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1E2CB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GB" sz="1600" dirty="0">
                <a:latin typeface="+mn-lt"/>
                <a:hlinkClick r:id="rId6"/>
              </a:rPr>
              <a:t>www.ilo.org/shd4Ukraine</a:t>
            </a:r>
            <a:endParaRPr lang="en-GB" sz="1600" dirty="0">
              <a:latin typeface="+mn-lt"/>
            </a:endParaRPr>
          </a:p>
          <a:p>
            <a:pPr algn="r">
              <a:lnSpc>
                <a:spcPct val="150000"/>
              </a:lnSpc>
            </a:pP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https://www.facebook.com/shd4Ukraine</a:t>
            </a:r>
            <a:endParaRPr lang="en-US" sz="1600" u="sng" dirty="0">
              <a:solidFill>
                <a:srgbClr val="0000FF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https://www.youtube.com/c/EUILOProjectUkraine</a:t>
            </a:r>
            <a:endParaRPr lang="en-GB" sz="1600" dirty="0">
              <a:latin typeface="+mn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9118C103-D96C-49DD-821F-93307BA7E6B4}"/>
              </a:ext>
            </a:extLst>
          </p:cNvPr>
          <p:cNvSpPr txBox="1">
            <a:spLocks/>
          </p:cNvSpPr>
          <p:nvPr userDrawn="1"/>
        </p:nvSpPr>
        <p:spPr>
          <a:xfrm>
            <a:off x="490538" y="2789629"/>
            <a:ext cx="6344602" cy="16557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rgbClr val="05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BDEFDE9-6FC0-D64E-B09A-B421F1885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20700" y="297656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15B41DA-F977-8848-B6F7-3C7CA05CCD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20700" y="297656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D24320F-1BB6-C240-A619-2F47F87B8B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20700" y="297656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3FCD0BA-4B74-1740-8C93-DFDB7AB843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20700" y="282888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234AFB8-6B0F-C848-85C3-01B553D2C2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20700" y="297656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11956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14B5196-DFD1-4E4F-95DF-CCD73ACBA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80140" cy="69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621C58A-B857-9246-AE8B-8017B7D2D6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113962" y="357953"/>
            <a:ext cx="1587500" cy="8001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 userDrawn="1"/>
        </p:nvSpPr>
        <p:spPr>
          <a:xfrm>
            <a:off x="490538" y="2887802"/>
            <a:ext cx="7200000" cy="608525"/>
          </a:xfrm>
          <a:prstGeom prst="rect">
            <a:avLst/>
          </a:prstGeom>
        </p:spPr>
        <p:txBody>
          <a:bodyPr wrap="square" bIns="540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Міжнародні норми з безпеки </a:t>
            </a:r>
            <a:endParaRPr lang="en-US" sz="36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uk-UA" sz="36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 здоров’я на роботі</a:t>
            </a:r>
            <a:endParaRPr lang="en-GB" sz="36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282761"/>
            <a:ext cx="2743200" cy="2160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05/11/2021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6870450"/>
            <a:ext cx="540000" cy="2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71080F4-0901-634A-93C6-5FDC132538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90538" y="369383"/>
            <a:ext cx="1727200" cy="88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B645405-4212-F341-9984-CD7CAF24A79F}"/>
              </a:ext>
            </a:extLst>
          </p:cNvPr>
          <p:cNvSpPr txBox="1"/>
          <p:nvPr userDrawn="1"/>
        </p:nvSpPr>
        <p:spPr>
          <a:xfrm>
            <a:off x="3111401" y="303343"/>
            <a:ext cx="5969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Про</a:t>
            </a:r>
            <a:r>
              <a:rPr lang="uk-UA" sz="1400" dirty="0">
                <a:solidFill>
                  <a:schemeClr val="bg1"/>
                </a:solidFill>
              </a:rPr>
              <a:t>є</a:t>
            </a:r>
            <a:r>
              <a:rPr lang="en-US" sz="1400" dirty="0" err="1">
                <a:solidFill>
                  <a:schemeClr val="bg1"/>
                </a:solidFill>
              </a:rPr>
              <a:t>кт</a:t>
            </a:r>
            <a:endParaRPr lang="en-US" sz="1400" dirty="0">
              <a:solidFill>
                <a:schemeClr val="bg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chemeClr val="bg1"/>
                </a:solidFill>
              </a:rPr>
              <a:t>«На шляху до безпечної,</a:t>
            </a:r>
            <a:r>
              <a:rPr lang="en-US" sz="1400" baseline="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здорової</a:t>
            </a:r>
            <a:r>
              <a:rPr lang="en-US" sz="1400" baseline="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та задекларованої праці в </a:t>
            </a:r>
            <a:r>
              <a:rPr lang="en-US" sz="1400" dirty="0" err="1">
                <a:solidFill>
                  <a:schemeClr val="bg1"/>
                </a:solidFill>
              </a:rPr>
              <a:t>Україні</a:t>
            </a:r>
            <a:r>
              <a:rPr lang="en-US" sz="1400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2189548A-F10F-4055-8FE1-B043D05D9707}"/>
              </a:ext>
            </a:extLst>
          </p:cNvPr>
          <p:cNvSpPr txBox="1">
            <a:spLocks/>
          </p:cNvSpPr>
          <p:nvPr userDrawn="1"/>
        </p:nvSpPr>
        <p:spPr>
          <a:xfrm>
            <a:off x="6354751" y="5967961"/>
            <a:ext cx="5076711" cy="6425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1E2CB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GB" sz="1600" dirty="0">
                <a:latin typeface="+mn-lt"/>
                <a:hlinkClick r:id="rId5"/>
              </a:rPr>
              <a:t>www.ilo.org/shd4Ukraine</a:t>
            </a:r>
            <a:endParaRPr lang="en-GB" sz="1600" dirty="0">
              <a:latin typeface="+mn-lt"/>
            </a:endParaRPr>
          </a:p>
          <a:p>
            <a:pPr algn="r">
              <a:lnSpc>
                <a:spcPct val="150000"/>
              </a:lnSpc>
            </a:pP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https://www.facebook.com/shd4Ukraine</a:t>
            </a:r>
            <a:endParaRPr lang="en-US" sz="1600" u="sng" dirty="0">
              <a:solidFill>
                <a:srgbClr val="0000FF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https://www.youtube.com/c/EUILOProjectUkraine</a:t>
            </a:r>
            <a:endParaRPr lang="en-GB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866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xmlns="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uk-UA" dirty="0"/>
              <a:t>Соціальна справедливість, гідна праця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10179170" y="6337303"/>
            <a:ext cx="1522292" cy="147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2E4D658-97E7-D448-96FD-819B43DA903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520700" y="331946"/>
            <a:ext cx="11150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  <p:sldLayoutId id="2147483670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lo.org/budapest/what-we-do/projects/declared-work-ukraine/WCMS_828366/lang--uk/index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ilo.org/shd4Ukrain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449332"/>
            <a:ext cx="6344602" cy="1655762"/>
          </a:xfrm>
        </p:spPr>
        <p:txBody>
          <a:bodyPr/>
          <a:lstStyle/>
          <a:p>
            <a:r>
              <a:rPr lang="uk-UA" dirty="0"/>
              <a:t>Міжнародні норми 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з безпеки та здоров’я 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на роботі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5279656"/>
            <a:ext cx="6344602" cy="807562"/>
          </a:xfrm>
        </p:spPr>
        <p:txBody>
          <a:bodyPr/>
          <a:lstStyle/>
          <a:p>
            <a:pPr lvl="1"/>
            <a:endParaRPr lang="en-GB" dirty="0">
              <a:solidFill>
                <a:srgbClr val="1E2CB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Жолт Дудаш, Менеджер Проєкту МОП</a:t>
            </a:r>
            <a:endParaRPr lang="en-US" dirty="0">
              <a:solidFill>
                <a:srgbClr val="1E2CB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Київ, Україна</a:t>
            </a:r>
          </a:p>
          <a:p>
            <a:pPr lvl="1"/>
            <a:r>
              <a:rPr lang="en-GB" dirty="0">
                <a:solidFill>
                  <a:srgbClr val="1E2CBE"/>
                </a:solidFill>
              </a:rPr>
              <a:t>17.11.2021 </a:t>
            </a:r>
            <a:r>
              <a:rPr lang="uk-UA" dirty="0">
                <a:solidFill>
                  <a:srgbClr val="1E2CBE"/>
                </a:solidFill>
              </a:rPr>
              <a:t>р., </a:t>
            </a:r>
            <a:endParaRPr lang="en-GB" dirty="0">
              <a:solidFill>
                <a:srgbClr val="1E2CB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гідна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E6BC4C98-2BE8-4F88-8C03-D0E1051B5EDE}"/>
              </a:ext>
            </a:extLst>
          </p:cNvPr>
          <p:cNvSpPr txBox="1">
            <a:spLocks/>
          </p:cNvSpPr>
          <p:nvPr/>
        </p:nvSpPr>
        <p:spPr>
          <a:xfrm>
            <a:off x="490538" y="3701313"/>
            <a:ext cx="7601411" cy="8075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None/>
              <a:defRPr sz="3500" b="0" kern="1200">
                <a:solidFill>
                  <a:srgbClr val="1E2CBE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>
              <a:solidFill>
                <a:srgbClr val="1E2CBE"/>
              </a:solidFill>
            </a:endParaRPr>
          </a:p>
          <a:p>
            <a:pPr lvl="1"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Виступ на семінарі-тренінгу ФПУ </a:t>
            </a:r>
          </a:p>
          <a:p>
            <a:pPr lvl="1">
              <a:spcAft>
                <a:spcPts val="0"/>
              </a:spcAft>
            </a:pPr>
            <a:r>
              <a:rPr lang="ru-RU" dirty="0">
                <a:solidFill>
                  <a:srgbClr val="1E2CBE"/>
                </a:solidFill>
              </a:rPr>
              <a:t>«Посилення впливу профспілок під час реформування законодавства у сфері охорони праці</a:t>
            </a:r>
            <a:r>
              <a:rPr lang="uk-UA" dirty="0">
                <a:solidFill>
                  <a:srgbClr val="1E2CBE"/>
                </a:solidFill>
              </a:rPr>
              <a:t>. Змінюючи – покращуй!»</a:t>
            </a:r>
            <a:endParaRPr lang="en-US" dirty="0">
              <a:solidFill>
                <a:srgbClr val="1E2C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995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8C664DA6-0FCB-42A6-9AF7-2D9D49FE0D22}"/>
              </a:ext>
            </a:extLst>
          </p:cNvPr>
          <p:cNvSpPr txBox="1">
            <a:spLocks/>
          </p:cNvSpPr>
          <p:nvPr/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Деякі актуальні правові акти </a:t>
            </a:r>
            <a:r>
              <a:rPr lang="uk-UA" dirty="0" err="1"/>
              <a:t>МОП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B45F9647-99EE-4016-8E32-2603AD240261}"/>
              </a:ext>
            </a:extLst>
          </p:cNvPr>
          <p:cNvSpPr txBox="1">
            <a:spLocks/>
          </p:cNvSpPr>
          <p:nvPr/>
        </p:nvSpPr>
        <p:spPr>
          <a:xfrm>
            <a:off x="490538" y="2178049"/>
            <a:ext cx="7311862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0" dirty="0">
                <a:solidFill>
                  <a:schemeClr val="tx1"/>
                </a:solidFill>
              </a:rPr>
              <a:t>У </a:t>
            </a:r>
            <a:r>
              <a:rPr lang="uk-UA" dirty="0"/>
              <a:t>Статуті МОП</a:t>
            </a:r>
            <a:r>
              <a:rPr lang="en-GB" dirty="0"/>
              <a:t> </a:t>
            </a:r>
            <a:r>
              <a:rPr lang="uk-UA" b="0" dirty="0">
                <a:solidFill>
                  <a:schemeClr val="tx1"/>
                </a:solidFill>
              </a:rPr>
              <a:t>встановлено принцип, згідно з яким працівники повинні бути захищені від погіршення здоров’я, професійних захворювань і травмування на роботі (понад 40 стандартів, 40 зводів правил щодо БЗР)</a:t>
            </a:r>
          </a:p>
          <a:p>
            <a:pPr lvl="2"/>
            <a:r>
              <a:rPr lang="uk-UA" dirty="0"/>
              <a:t>Конвенція 2006 р. про основи, що сприяють безпеці та здоров’ю на роботі (№ 187)</a:t>
            </a:r>
          </a:p>
          <a:p>
            <a:pPr lvl="2"/>
            <a:r>
              <a:rPr lang="uk-UA" dirty="0"/>
              <a:t>Конвенція 1985 р. про служби здоров’я на роботі (№ 161)</a:t>
            </a:r>
            <a:endParaRPr lang="en-GB" dirty="0"/>
          </a:p>
          <a:p>
            <a:pPr lvl="2"/>
            <a:r>
              <a:rPr lang="uk-UA" dirty="0"/>
              <a:t>Конвенція 1988 р. про безпеку та здоров’я у будівництві (№ 167) </a:t>
            </a:r>
            <a:endParaRPr lang="en-US" dirty="0"/>
          </a:p>
          <a:p>
            <a:pPr lvl="2"/>
            <a:endParaRPr lang="en-US" dirty="0"/>
          </a:p>
          <a:p>
            <a:pPr lvl="2"/>
            <a:r>
              <a:rPr lang="uk-UA" dirty="0"/>
              <a:t>Рекомендації: №№ </a:t>
            </a:r>
            <a:r>
              <a:rPr lang="en-GB" dirty="0"/>
              <a:t>97, 102, 164, 171, 197, 194 </a:t>
            </a:r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xmlns="" id="{5B1637F4-1C8C-4FE5-B93A-73AE29CAF0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79" t="29808" r="26750" b="12326"/>
          <a:stretch/>
        </p:blipFill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F50942DD-A4DA-4C2A-A2ED-E4A9FC49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/>
          <a:lstStyle/>
          <a:p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гідна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785809-8DCA-4045-8F7F-226A9D5A5F08}"/>
              </a:ext>
            </a:extLst>
          </p:cNvPr>
          <p:cNvSpPr txBox="1"/>
          <p:nvPr/>
        </p:nvSpPr>
        <p:spPr>
          <a:xfrm>
            <a:off x="5939547" y="62426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705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Деякі актуальні правові акти </a:t>
            </a:r>
            <a:r>
              <a:rPr lang="uk-UA" dirty="0" err="1"/>
              <a:t>МОП</a:t>
            </a:r>
            <a:r>
              <a:rPr lang="en-US" dirty="0"/>
              <a:t> </a:t>
            </a:r>
            <a:r>
              <a:rPr lang="en-US" sz="2000" dirty="0"/>
              <a:t>(</a:t>
            </a:r>
            <a:r>
              <a:rPr lang="uk-UA" sz="2000" dirty="0"/>
              <a:t>продовження)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8" y="1951830"/>
            <a:ext cx="7311862" cy="3482975"/>
          </a:xfrm>
        </p:spPr>
        <p:txBody>
          <a:bodyPr/>
          <a:lstStyle/>
          <a:p>
            <a:r>
              <a:rPr lang="uk-UA" b="0" dirty="0">
                <a:solidFill>
                  <a:schemeClr val="tx1"/>
                </a:solidFill>
              </a:rPr>
              <a:t>Україна ратифікувала 71 конвенцію МОП: 8 основних, 4 конвенції з управління (пріоритетних), 59 із 177 технічних конвенцій. Ратифіковані Україною конвенції, щодо БЗР:</a:t>
            </a:r>
          </a:p>
          <a:p>
            <a:pPr lvl="2"/>
            <a:r>
              <a:rPr lang="uk-UA" dirty="0"/>
              <a:t>Конвенція про інспекцію праці у промисловості й торгівлі (№81),</a:t>
            </a:r>
            <a:endParaRPr lang="en-GB" dirty="0"/>
          </a:p>
          <a:p>
            <a:pPr lvl="2"/>
            <a:r>
              <a:rPr lang="uk-UA" dirty="0"/>
              <a:t>Конвенція про інспекцію праці в сільському господарстві (№ 129),</a:t>
            </a:r>
            <a:endParaRPr lang="en-GB" dirty="0"/>
          </a:p>
          <a:p>
            <a:pPr lvl="2"/>
            <a:r>
              <a:rPr lang="uk-UA" dirty="0"/>
              <a:t>Конвенція про адміністрацію праці: роль, функції та організація (№ 150),</a:t>
            </a:r>
            <a:endParaRPr lang="en-GB" dirty="0"/>
          </a:p>
          <a:p>
            <a:pPr lvl="2"/>
            <a:r>
              <a:rPr lang="uk-UA" dirty="0"/>
              <a:t>Конвенція про безпеку та здоров’я на роботі (№ 155),</a:t>
            </a:r>
          </a:p>
          <a:p>
            <a:pPr lvl="2"/>
            <a:r>
              <a:rPr lang="uk-UA" dirty="0"/>
              <a:t>Конвенція про статистику праці (№ 160),</a:t>
            </a:r>
          </a:p>
          <a:p>
            <a:pPr lvl="2"/>
            <a:r>
              <a:rPr lang="uk-UA" dirty="0"/>
              <a:t>Конвенції про безпеку та здоров’я у сільському господарстві (№ 184), на шахтах (№ 176), </a:t>
            </a:r>
            <a:r>
              <a:rPr lang="en-GB" dirty="0"/>
              <a:t>(</a:t>
            </a:r>
            <a:r>
              <a:rPr lang="uk-UA" dirty="0"/>
              <a:t>№</a:t>
            </a:r>
            <a:r>
              <a:rPr lang="en-GB" dirty="0"/>
              <a:t>138/</a:t>
            </a:r>
            <a:r>
              <a:rPr lang="uk-UA" dirty="0"/>
              <a:t>№</a:t>
            </a:r>
            <a:r>
              <a:rPr lang="en-GB" dirty="0"/>
              <a:t>182), (</a:t>
            </a:r>
            <a:r>
              <a:rPr lang="uk-UA" dirty="0"/>
              <a:t>№</a:t>
            </a:r>
            <a:r>
              <a:rPr lang="en-GB" dirty="0"/>
              <a:t>154), (</a:t>
            </a:r>
            <a:r>
              <a:rPr lang="uk-UA" dirty="0"/>
              <a:t>№</a:t>
            </a:r>
            <a:r>
              <a:rPr lang="en-GB" dirty="0"/>
              <a:t>102), (</a:t>
            </a:r>
            <a:r>
              <a:rPr lang="uk-UA" dirty="0"/>
              <a:t>№</a:t>
            </a:r>
            <a:r>
              <a:rPr lang="en-GB" dirty="0"/>
              <a:t>159)</a:t>
            </a:r>
          </a:p>
          <a:p>
            <a:pPr lvl="2"/>
            <a:r>
              <a:rPr lang="uk-UA" dirty="0"/>
              <a:t>Рекомендації: №№ </a:t>
            </a:r>
            <a:r>
              <a:rPr lang="en-GB" dirty="0"/>
              <a:t>97, 102, 164, 171,</a:t>
            </a:r>
            <a:r>
              <a:rPr lang="uk-UA" dirty="0"/>
              <a:t> </a:t>
            </a:r>
            <a:r>
              <a:rPr lang="en-GB" dirty="0"/>
              <a:t>197, 194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гідна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79" t="29808" r="26750" b="12326"/>
          <a:stretch/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90B9CB-B3E8-4C17-A836-41DBFEAF024A}"/>
              </a:ext>
            </a:extLst>
          </p:cNvPr>
          <p:cNvSpPr txBox="1"/>
          <p:nvPr/>
        </p:nvSpPr>
        <p:spPr>
          <a:xfrm>
            <a:off x="5985585" y="6206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425025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274729-6342-4626-B36A-750C16DE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825845-E577-44D5-AEC5-DF2BB726A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Соціальна справедливість, гідна праця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8D9FDF-F019-44EA-BC02-63A62BE0AB96}"/>
              </a:ext>
            </a:extLst>
          </p:cNvPr>
          <p:cNvSpPr txBox="1"/>
          <p:nvPr/>
        </p:nvSpPr>
        <p:spPr>
          <a:xfrm>
            <a:off x="5939547" y="60579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11" name="Picture Placeholder 25">
            <a:extLst>
              <a:ext uri="{FF2B5EF4-FFF2-40B4-BE49-F238E27FC236}">
                <a16:creationId xmlns:a16="http://schemas.microsoft.com/office/drawing/2014/main" xmlns="" id="{FBA6100D-01C1-4272-9A13-BA03A5ECA0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110" t="4528" r="17927" b="44302"/>
          <a:stretch/>
        </p:blipFill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</p:pic>
      <p:sp>
        <p:nvSpPr>
          <p:cNvPr id="12" name="Title 22">
            <a:extLst>
              <a:ext uri="{FF2B5EF4-FFF2-40B4-BE49-F238E27FC236}">
                <a16:creationId xmlns:a16="http://schemas.microsoft.com/office/drawing/2014/main" xmlns="" id="{6A44904A-9063-4EB1-A68A-CB6682D4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/>
          <a:lstStyle/>
          <a:p>
            <a:pPr algn="ctr"/>
            <a:r>
              <a:rPr lang="uk-UA" dirty="0"/>
              <a:t>Деякі актуальні правові акти ЄС</a:t>
            </a:r>
            <a:endParaRPr lang="en-GB" dirty="0"/>
          </a:p>
        </p:txBody>
      </p:sp>
      <p:sp>
        <p:nvSpPr>
          <p:cNvPr id="15" name="Content Placeholder 23">
            <a:extLst>
              <a:ext uri="{FF2B5EF4-FFF2-40B4-BE49-F238E27FC236}">
                <a16:creationId xmlns:a16="http://schemas.microsoft.com/office/drawing/2014/main" xmlns="" id="{2551BF4E-3F7A-486F-80CB-C67134585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5"/>
            <a:ext cx="7311862" cy="3607574"/>
          </a:xfrm>
        </p:spPr>
        <p:txBody>
          <a:bodyPr/>
          <a:lstStyle/>
          <a:p>
            <a:pPr lvl="2"/>
            <a:r>
              <a:rPr lang="uk-UA" dirty="0">
                <a:solidFill>
                  <a:schemeClr val="accent2"/>
                </a:solidFill>
              </a:rPr>
              <a:t>Рамкова Директива ЄС</a:t>
            </a:r>
            <a:r>
              <a:rPr lang="en-GB" dirty="0">
                <a:solidFill>
                  <a:schemeClr val="accent2"/>
                </a:solidFill>
              </a:rPr>
              <a:t> 89/391/</a:t>
            </a:r>
            <a:r>
              <a:rPr lang="uk-UA" dirty="0">
                <a:solidFill>
                  <a:schemeClr val="accent2"/>
                </a:solidFill>
              </a:rPr>
              <a:t>Є</a:t>
            </a:r>
            <a:r>
              <a:rPr lang="en-GB" dirty="0">
                <a:solidFill>
                  <a:schemeClr val="accent2"/>
                </a:solidFill>
              </a:rPr>
              <a:t>EC</a:t>
            </a:r>
            <a:r>
              <a:rPr lang="uk-UA" dirty="0">
                <a:solidFill>
                  <a:schemeClr val="accent2"/>
                </a:solidFill>
              </a:rPr>
              <a:t> (</a:t>
            </a:r>
            <a:r>
              <a:rPr lang="en-GB" dirty="0">
                <a:solidFill>
                  <a:schemeClr val="accent2"/>
                </a:solidFill>
              </a:rPr>
              <a:t>1989 </a:t>
            </a:r>
            <a:r>
              <a:rPr lang="uk-UA" dirty="0">
                <a:solidFill>
                  <a:schemeClr val="accent2"/>
                </a:solidFill>
              </a:rPr>
              <a:t>р.)</a:t>
            </a:r>
            <a:endParaRPr lang="en-GB" dirty="0">
              <a:solidFill>
                <a:schemeClr val="accent2"/>
              </a:solidFill>
            </a:endParaRPr>
          </a:p>
          <a:p>
            <a:pPr lvl="2"/>
            <a:r>
              <a:rPr lang="uk-UA" dirty="0"/>
              <a:t>Директиви</a:t>
            </a:r>
            <a:r>
              <a:rPr lang="en-GB" dirty="0"/>
              <a:t>:</a:t>
            </a:r>
          </a:p>
          <a:p>
            <a:pPr lvl="2"/>
            <a:r>
              <a:rPr lang="en-GB" dirty="0"/>
              <a:t> 89/654/</a:t>
            </a:r>
            <a:r>
              <a:rPr lang="uk-UA" dirty="0"/>
              <a:t>Є</a:t>
            </a:r>
            <a:r>
              <a:rPr lang="en-GB" dirty="0"/>
              <a:t>EC </a:t>
            </a:r>
            <a:r>
              <a:rPr lang="uk-UA" dirty="0"/>
              <a:t>– вимоги до робочих зон</a:t>
            </a:r>
            <a:r>
              <a:rPr lang="en-GB" dirty="0"/>
              <a:t>,</a:t>
            </a:r>
          </a:p>
          <a:p>
            <a:pPr lvl="2"/>
            <a:r>
              <a:rPr lang="en-GB" dirty="0"/>
              <a:t>89/656 </a:t>
            </a:r>
            <a:r>
              <a:rPr lang="uk-UA" dirty="0"/>
              <a:t>– використання засобів індивідуального захисту</a:t>
            </a:r>
            <a:endParaRPr lang="en-GB" dirty="0"/>
          </a:p>
          <a:p>
            <a:pPr lvl="2"/>
            <a:r>
              <a:rPr lang="en-GB" dirty="0"/>
              <a:t>92/57 </a:t>
            </a:r>
            <a:r>
              <a:rPr lang="uk-UA" dirty="0"/>
              <a:t>– тимчасові або пересувні будівельні майданчики</a:t>
            </a:r>
            <a:endParaRPr lang="en-GB" dirty="0"/>
          </a:p>
          <a:p>
            <a:pPr lvl="2"/>
            <a:r>
              <a:rPr lang="en-GB" dirty="0"/>
              <a:t>92/58 </a:t>
            </a:r>
            <a:r>
              <a:rPr lang="uk-UA" dirty="0"/>
              <a:t>– позначення безпеки та (або) здоров’я</a:t>
            </a:r>
            <a:endParaRPr lang="en-GB" dirty="0"/>
          </a:p>
          <a:p>
            <a:pPr lvl="2"/>
            <a:r>
              <a:rPr lang="en-GB" dirty="0"/>
              <a:t>2003/88 </a:t>
            </a:r>
            <a:r>
              <a:rPr lang="uk-UA" dirty="0"/>
              <a:t>– робочий час</a:t>
            </a:r>
            <a:endParaRPr lang="en-GB" dirty="0"/>
          </a:p>
          <a:p>
            <a:pPr lvl="2"/>
            <a:r>
              <a:rPr lang="en-GB" dirty="0"/>
              <a:t>2009/104 </a:t>
            </a:r>
            <a:r>
              <a:rPr lang="uk-UA" dirty="0"/>
              <a:t>– використання робочого обладнання</a:t>
            </a:r>
            <a:endParaRPr lang="en-GB" dirty="0"/>
          </a:p>
          <a:p>
            <a:pPr lvl="2"/>
            <a:r>
              <a:rPr lang="en-GB" dirty="0"/>
              <a:t>1999/92 </a:t>
            </a:r>
            <a:r>
              <a:rPr lang="uk-UA" dirty="0"/>
              <a:t>– небезпека у вибухонебезпечних середовищах</a:t>
            </a:r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2DAE0B-8400-47F1-B972-FA4479C43BAE}"/>
              </a:ext>
            </a:extLst>
          </p:cNvPr>
          <p:cNvSpPr txBox="1"/>
          <p:nvPr/>
        </p:nvSpPr>
        <p:spPr>
          <a:xfrm>
            <a:off x="6091947" y="62103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35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274729-6342-4626-B36A-750C16DE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825845-E577-44D5-AEC5-DF2BB726A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Соціальна справедливість, гідна праця</a:t>
            </a:r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B170C349-5F95-4073-BFDA-56A4AB4E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951830"/>
            <a:ext cx="11210924" cy="3482975"/>
          </a:xfrm>
        </p:spPr>
        <p:txBody>
          <a:bodyPr/>
          <a:lstStyle/>
          <a:p>
            <a:r>
              <a:rPr lang="uk-UA" dirty="0" err="1">
                <a:solidFill>
                  <a:schemeClr val="tx1"/>
                </a:solidFill>
              </a:rPr>
              <a:t>БЗР</a:t>
            </a:r>
            <a:r>
              <a:rPr lang="uk-UA" dirty="0">
                <a:solidFill>
                  <a:schemeClr val="tx1"/>
                </a:solidFill>
              </a:rPr>
              <a:t> і дотримання норм </a:t>
            </a:r>
            <a:r>
              <a:rPr lang="uk-UA" dirty="0" err="1">
                <a:solidFill>
                  <a:schemeClr val="tx1"/>
                </a:solidFill>
              </a:rPr>
              <a:t>МОП</a:t>
            </a:r>
            <a:r>
              <a:rPr lang="uk-UA" dirty="0">
                <a:solidFill>
                  <a:schemeClr val="tx1"/>
                </a:solidFill>
              </a:rPr>
              <a:t> з інспекції праці набувають дедалі більшого значення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Загальна система преференцій і Загальна система преференцій-«плюс» у майбутньому можуть включати Конвенції №№ 81 і 144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Адміністративна рада МОП (343-тя сесія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у листопаді ц.р.) розгляне питання про включення БЗР до одного з основоположних прав у сфері праці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Актуальність для України через поглиблену та </a:t>
            </a:r>
            <a:r>
              <a:rPr lang="uk-UA" dirty="0" err="1">
                <a:solidFill>
                  <a:schemeClr val="tx1"/>
                </a:solidFill>
              </a:rPr>
              <a:t>всеохопну</a:t>
            </a:r>
            <a:r>
              <a:rPr lang="uk-UA" dirty="0">
                <a:solidFill>
                  <a:schemeClr val="tx1"/>
                </a:solidFill>
              </a:rPr>
              <a:t> зону вільної торгівлі/Угоду про асоціацію і, можливо, через інші </a:t>
            </a:r>
            <a:r>
              <a:rPr lang="uk-UA" dirty="0" err="1">
                <a:solidFill>
                  <a:schemeClr val="tx1"/>
                </a:solidFill>
              </a:rPr>
              <a:t>ЗВТ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Важливість узгодженості розроблюваного наразі законодавства про БЗР та інспекцію праці зі стандартами МОП і ЄС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xmlns="" id="{01902CC4-F244-476E-804C-0FD1AB8F0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/>
          <a:lstStyle/>
          <a:p>
            <a:pPr algn="ctr"/>
            <a:r>
              <a:rPr lang="uk-UA" dirty="0"/>
              <a:t>Поточні тенденції та перспективи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8D9FDF-F019-44EA-BC02-63A62BE0AB96}"/>
              </a:ext>
            </a:extLst>
          </p:cNvPr>
          <p:cNvSpPr txBox="1"/>
          <p:nvPr/>
        </p:nvSpPr>
        <p:spPr>
          <a:xfrm>
            <a:off x="5939547" y="60579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258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576" y="1599561"/>
            <a:ext cx="11210924" cy="4039944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</a:rPr>
              <a:t>Прикінцеві положення</a:t>
            </a:r>
            <a:r>
              <a:rPr lang="en-GB" sz="2400" dirty="0">
                <a:solidFill>
                  <a:schemeClr val="tx1"/>
                </a:solidFill>
              </a:rPr>
              <a:t> – </a:t>
            </a:r>
            <a:r>
              <a:rPr lang="uk-UA" sz="2400" b="0" dirty="0">
                <a:solidFill>
                  <a:schemeClr val="tx1"/>
                </a:solidFill>
              </a:rPr>
              <a:t>«міні-закон про інспекцію праці» тут не на своєму місці, ані структурно, ані по духу Директиви 89/391 (важливо дотримання Конвенцій №№ 81 і 129) – він повинен бути/є предметом іншого закону: деякі зміни до…</a:t>
            </a:r>
          </a:p>
          <a:p>
            <a:r>
              <a:rPr lang="uk-UA" sz="2400" dirty="0" err="1">
                <a:solidFill>
                  <a:schemeClr val="tx1"/>
                </a:solidFill>
              </a:rPr>
              <a:t>Ст</a:t>
            </a:r>
            <a:r>
              <a:rPr lang="en-US" sz="2400" dirty="0">
                <a:solidFill>
                  <a:schemeClr val="tx1"/>
                </a:solidFill>
              </a:rPr>
              <a:t>. 11 </a:t>
            </a:r>
            <a:r>
              <a:rPr lang="uk-UA" sz="2400" dirty="0">
                <a:solidFill>
                  <a:schemeClr val="tx1"/>
                </a:solidFill>
              </a:rPr>
              <a:t>«Спеціальні умови виконання робіт підвищеної небезпеки»: </a:t>
            </a:r>
            <a:r>
              <a:rPr lang="uk-UA" sz="2400" b="0" dirty="0">
                <a:solidFill>
                  <a:schemeClr val="tx1"/>
                </a:solidFill>
              </a:rPr>
              <a:t>важлива можливість державного контролю/страхування на додаток, а не «та/або». Пункт 8 – строк прийняття рішення/виконання зобов’язання з прийняття рішення, а не принцип «відповіді немає – діємо».</a:t>
            </a:r>
            <a:endParaRPr lang="uk-UA" sz="2400" dirty="0">
              <a:solidFill>
                <a:schemeClr val="tx1"/>
              </a:solidFill>
            </a:endParaRPr>
          </a:p>
          <a:p>
            <a:r>
              <a:rPr lang="uk-UA" sz="2400" dirty="0">
                <a:solidFill>
                  <a:schemeClr val="tx1"/>
                </a:solidFill>
              </a:rPr>
              <a:t>Ст. 16 «Управління професійними ризиками»: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uk-UA" sz="2400" b="0" dirty="0">
                <a:solidFill>
                  <a:schemeClr val="tx1"/>
                </a:solidFill>
              </a:rPr>
              <a:t>вибір методики оцінки ризиків не повинен бути надто </a:t>
            </a:r>
            <a:r>
              <a:rPr lang="uk-UA" sz="2400" b="0" dirty="0" err="1">
                <a:solidFill>
                  <a:schemeClr val="tx1"/>
                </a:solidFill>
              </a:rPr>
              <a:t>приписувальним</a:t>
            </a:r>
            <a:r>
              <a:rPr lang="uk-UA" sz="2400" b="0" dirty="0">
                <a:solidFill>
                  <a:schemeClr val="tx1"/>
                </a:solidFill>
              </a:rPr>
              <a:t>.</a:t>
            </a:r>
          </a:p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гідна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6DB21367-7F49-4D43-8157-98F399BBC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877885"/>
            <a:ext cx="11210924" cy="720000"/>
          </a:xfrm>
        </p:spPr>
        <p:txBody>
          <a:bodyPr/>
          <a:lstStyle/>
          <a:p>
            <a:pPr algn="ctr"/>
            <a:r>
              <a:rPr lang="uk-UA" dirty="0"/>
              <a:t>Закон про БЗР і бажані вдосконалення для розгляду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AD362C-3FFB-4277-B881-5849EDF68585}"/>
              </a:ext>
            </a:extLst>
          </p:cNvPr>
          <p:cNvSpPr txBox="1"/>
          <p:nvPr/>
        </p:nvSpPr>
        <p:spPr>
          <a:xfrm>
            <a:off x="5985585" y="6206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515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576" y="2166357"/>
            <a:ext cx="11210924" cy="4039944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</a:rPr>
              <a:t>Ст</a:t>
            </a:r>
            <a:r>
              <a:rPr lang="en-US" sz="2400" dirty="0">
                <a:solidFill>
                  <a:schemeClr val="tx1"/>
                </a:solidFill>
              </a:rPr>
              <a:t>. 35 (</a:t>
            </a:r>
            <a:r>
              <a:rPr lang="uk-UA" sz="2400" dirty="0">
                <a:solidFill>
                  <a:schemeClr val="tx1"/>
                </a:solidFill>
              </a:rPr>
              <a:t>п. 5 ч. 4, ч. 8)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«Відповідальність роботодавця за порушення законодавства про безпеку та здоров’я працівників»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uk-UA" sz="2400" b="0" dirty="0">
                <a:solidFill>
                  <a:schemeClr val="tx1"/>
                </a:solidFill>
              </a:rPr>
              <a:t>50% знижка </a:t>
            </a:r>
            <a:r>
              <a:rPr lang="en-US" sz="2400" b="0" dirty="0">
                <a:solidFill>
                  <a:schemeClr val="tx1"/>
                </a:solidFill>
              </a:rPr>
              <a:t>- 10 </a:t>
            </a:r>
            <a:r>
              <a:rPr lang="uk-UA" sz="2400" b="0" dirty="0">
                <a:solidFill>
                  <a:schemeClr val="tx1"/>
                </a:solidFill>
              </a:rPr>
              <a:t>банківських днів</a:t>
            </a:r>
            <a:r>
              <a:rPr lang="en-US" sz="2400" b="0" dirty="0">
                <a:solidFill>
                  <a:schemeClr val="tx1"/>
                </a:solidFill>
              </a:rPr>
              <a:t>/</a:t>
            </a:r>
            <a:r>
              <a:rPr lang="uk-UA" sz="2400" b="0" dirty="0">
                <a:solidFill>
                  <a:schemeClr val="tx1"/>
                </a:solidFill>
              </a:rPr>
              <a:t>ПОВИННО ТАКОЖ бути усунення самого порушення</a:t>
            </a:r>
            <a:endParaRPr lang="en-US" sz="2400" b="0" dirty="0">
              <a:solidFill>
                <a:schemeClr val="tx1"/>
              </a:solidFill>
            </a:endParaRPr>
          </a:p>
          <a:p>
            <a:r>
              <a:rPr lang="uk-UA" sz="2400" b="0" dirty="0">
                <a:solidFill>
                  <a:schemeClr val="tx1"/>
                </a:solidFill>
              </a:rPr>
              <a:t>Перехід від забезпечення дотримання і контролю до концепції </a:t>
            </a:r>
            <a:r>
              <a:rPr lang="uk-UA" sz="2400" dirty="0">
                <a:solidFill>
                  <a:schemeClr val="tx1"/>
                </a:solidFill>
              </a:rPr>
              <a:t>заохочення культури дотримання</a:t>
            </a:r>
          </a:p>
          <a:p>
            <a:r>
              <a:rPr lang="uk-UA" sz="2400" dirty="0">
                <a:solidFill>
                  <a:srgbClr val="FF0000"/>
                </a:solidFill>
              </a:rPr>
              <a:t>Більш детально – тут: </a:t>
            </a:r>
            <a:r>
              <a:rPr lang="en-US" sz="2400" b="0" dirty="0">
                <a:solidFill>
                  <a:srgbClr val="FF0000"/>
                </a:solidFill>
                <a:hlinkClick r:id="rId2"/>
              </a:rPr>
              <a:t>https://www.ilo.org/budapest/what-we-do/projects/declared-work-ukraine/WCMS_828366/lang--uk/index.htm</a:t>
            </a:r>
            <a:r>
              <a:rPr lang="uk-UA" sz="2400" b="0" dirty="0">
                <a:solidFill>
                  <a:srgbClr val="FF0000"/>
                </a:solidFill>
              </a:rPr>
              <a:t> </a:t>
            </a:r>
            <a:endParaRPr lang="en-US" sz="2400" b="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гідна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6DB21367-7F49-4D43-8157-98F399BBC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23" y="1380857"/>
            <a:ext cx="11210924" cy="720000"/>
          </a:xfrm>
        </p:spPr>
        <p:txBody>
          <a:bodyPr/>
          <a:lstStyle/>
          <a:p>
            <a:pPr algn="ctr"/>
            <a:r>
              <a:rPr lang="uk-UA" dirty="0"/>
              <a:t>Закон про БЗР і бажані вдосконалення для розгляду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AD362C-3FFB-4277-B881-5849EDF68585}"/>
              </a:ext>
            </a:extLst>
          </p:cNvPr>
          <p:cNvSpPr txBox="1"/>
          <p:nvPr/>
        </p:nvSpPr>
        <p:spPr>
          <a:xfrm>
            <a:off x="5985585" y="6206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9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274729-6342-4626-B36A-750C16DE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825845-E577-44D5-AEC5-DF2BB726A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Соціальна справедливість, гідна праця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D76065-3753-4FA3-9DF4-EE9362D259CC}"/>
              </a:ext>
            </a:extLst>
          </p:cNvPr>
          <p:cNvSpPr txBox="1"/>
          <p:nvPr/>
        </p:nvSpPr>
        <p:spPr>
          <a:xfrm>
            <a:off x="2802194" y="1735845"/>
            <a:ext cx="60960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Дякую за увагу!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</a:rPr>
              <a:t>Thank you for your attention!</a:t>
            </a:r>
          </a:p>
          <a:p>
            <a:pPr algn="ctr"/>
            <a:endParaRPr lang="en-GB" dirty="0">
              <a:hlinkClick r:id="rId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3F1CD0A-654B-41E5-8681-7D75FA3E48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1016" y="2778946"/>
            <a:ext cx="3558356" cy="3558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AD99FF-78CB-4831-AE50-BB7687CCD667}"/>
              </a:ext>
            </a:extLst>
          </p:cNvPr>
          <p:cNvSpPr txBox="1"/>
          <p:nvPr/>
        </p:nvSpPr>
        <p:spPr>
          <a:xfrm>
            <a:off x="5693741" y="62426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2995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02505" y="6236108"/>
            <a:ext cx="2743200" cy="216000"/>
          </a:xfrm>
        </p:spPr>
        <p:txBody>
          <a:bodyPr/>
          <a:lstStyle/>
          <a:p>
            <a:r>
              <a:rPr lang="en-GB" dirty="0"/>
              <a:t>17/11/2021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3521672F-B4AE-4D5E-B944-B001985D34CF}"/>
              </a:ext>
            </a:extLst>
          </p:cNvPr>
          <p:cNvSpPr txBox="1">
            <a:spLocks/>
          </p:cNvSpPr>
          <p:nvPr/>
        </p:nvSpPr>
        <p:spPr>
          <a:xfrm>
            <a:off x="492326" y="5096196"/>
            <a:ext cx="6344602" cy="8075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>
              <a:solidFill>
                <a:srgbClr val="1E2CB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Жолт Дудаш, Менеджер Проєкту МОП</a:t>
            </a:r>
            <a:endParaRPr lang="en-US" dirty="0">
              <a:solidFill>
                <a:srgbClr val="1E2CB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Київ, Україна</a:t>
            </a:r>
            <a:endParaRPr lang="en-GB" dirty="0">
              <a:solidFill>
                <a:srgbClr val="1E2CBE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6AC20114-2714-4FE3-A3AA-00E449DD6AAB}"/>
              </a:ext>
            </a:extLst>
          </p:cNvPr>
          <p:cNvSpPr txBox="1">
            <a:spLocks/>
          </p:cNvSpPr>
          <p:nvPr/>
        </p:nvSpPr>
        <p:spPr>
          <a:xfrm>
            <a:off x="602505" y="3853334"/>
            <a:ext cx="7601411" cy="8075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None/>
              <a:defRPr sz="3500" b="0" kern="1200">
                <a:solidFill>
                  <a:srgbClr val="1E2CBE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>
              <a:solidFill>
                <a:srgbClr val="1E2CBE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1E2CBE"/>
                </a:solidFill>
              </a:rPr>
              <a:t>Виступ на семінарі-тренінгу ФПУ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1E2CBE"/>
                </a:solidFill>
              </a:rPr>
              <a:t>«Посилення впливу профспілок під час реформування законодавства у сфері охорони праці</a:t>
            </a:r>
            <a:endParaRPr lang="en-US" dirty="0">
              <a:solidFill>
                <a:srgbClr val="1E2C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931882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English+PowerPoint+Presentation</Template>
  <TotalTime>922</TotalTime>
  <Words>769</Words>
  <Application>Microsoft Office PowerPoint</Application>
  <PresentationFormat>Произвольный</PresentationFormat>
  <Paragraphs>85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ILO 2020</vt:lpstr>
      <vt:lpstr>Міжнародні норми  з безпеки та здоров’я  на роботі</vt:lpstr>
      <vt:lpstr>Слайд 2</vt:lpstr>
      <vt:lpstr>Деякі актуальні правові акти МОП (продовження)</vt:lpstr>
      <vt:lpstr>Деякі актуальні правові акти ЄС</vt:lpstr>
      <vt:lpstr>Поточні тенденції та перспективи</vt:lpstr>
      <vt:lpstr>Закон про БЗР і бажані вдосконалення для розгляду</vt:lpstr>
      <vt:lpstr>Закон про БЗР і бажані вдосконалення для розгляду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Microsoft Office User</dc:creator>
  <cp:lastModifiedBy>PRESS3</cp:lastModifiedBy>
  <cp:revision>38</cp:revision>
  <dcterms:created xsi:type="dcterms:W3CDTF">2020-04-16T10:20:52Z</dcterms:created>
  <dcterms:modified xsi:type="dcterms:W3CDTF">2021-11-18T07:08:12Z</dcterms:modified>
</cp:coreProperties>
</file>