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76" r:id="rId3"/>
    <p:sldId id="257" r:id="rId4"/>
    <p:sldId id="258" r:id="rId5"/>
    <p:sldId id="259" r:id="rId6"/>
    <p:sldId id="260" r:id="rId7"/>
    <p:sldId id="275" r:id="rId8"/>
    <p:sldId id="262" r:id="rId9"/>
    <p:sldId id="263" r:id="rId10"/>
    <p:sldId id="264" r:id="rId11"/>
    <p:sldId id="265" r:id="rId12"/>
    <p:sldId id="274" r:id="rId13"/>
    <p:sldId id="267" r:id="rId14"/>
    <p:sldId id="268" r:id="rId15"/>
    <p:sldId id="269" r:id="rId16"/>
    <p:sldId id="270" r:id="rId17"/>
    <p:sldId id="271" r:id="rId18"/>
    <p:sldId id="272" r:id="rId19"/>
  </p:sldIdLst>
  <p:sldSz cx="18288000" cy="10287000"/>
  <p:notesSz cx="6858000" cy="9144000"/>
  <p:embeddedFontLs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Agrandir Wide Ultra-Bold" charset="0"/>
      <p:regular r:id="rId25"/>
      <p:bold r:id="rId26"/>
    </p:embeddedFont>
    <p:embeddedFont>
      <p:font typeface="Agrandir Wide Bold" charset="0"/>
      <p:regular r:id="rId27"/>
      <p:bold r:id="rId28"/>
    </p:embeddedFont>
    <p:embeddedFont>
      <p:font typeface="Agrandir Wide Medium" charset="0"/>
      <p:regular r:id="rId29"/>
    </p:embeddedFont>
    <p:embeddedFont>
      <p:font typeface="Open Sans Bold" charset="0"/>
      <p:regular r:id="rId30"/>
      <p:bold r:id="rId31"/>
    </p:embeddedFont>
    <p:embeddedFont>
      <p:font typeface="Open Sans" charset="0"/>
      <p:regular r:id="rId32"/>
      <p:bold r:id="rId33"/>
      <p:italic r:id="rId34"/>
      <p:boldItalic r:id="rId35"/>
    </p:embeddedFont>
    <p:embeddedFont>
      <p:font typeface="Agrandir Wide" charset="0"/>
      <p:regular r:id="rId36"/>
      <p:bold r:id="rId37"/>
      <p:italic r:id="rId38"/>
      <p:boldItalic r:id="rId39"/>
    </p:embeddedFont>
    <p:embeddedFont>
      <p:font typeface="Inter Bold" charset="0"/>
      <p:regular r:id="rId40"/>
      <p:bold r:id="rId41"/>
      <p:italic r:id="rId42"/>
      <p:boldItalic r:id="rId43"/>
    </p:embeddedFont>
    <p:embeddedFont>
      <p:font typeface="Canva Sans" charset="0"/>
      <p:regular r:id="rId44"/>
    </p:embeddedFont>
    <p:embeddedFont>
      <p:font typeface="Canva Sans Bold" charset="0"/>
      <p:regular r:id="rId45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40" autoAdjust="0"/>
  </p:normalViewPr>
  <p:slideViewPr>
    <p:cSldViewPr>
      <p:cViewPr varScale="1">
        <p:scale>
          <a:sx n="46" d="100"/>
          <a:sy n="46" d="100"/>
        </p:scale>
        <p:origin x="-756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2B368-2FC3-4D3C-B7B6-414655F7ADE1}" type="datetimeFigureOut">
              <a:rPr lang="uk-UA" smtClean="0"/>
              <a:t>14.05.2024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3E6AC-AA56-4D85-A2C2-AA43AA658E6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3E6AC-AA56-4D85-A2C2-AA43AA658E6E}" type="slidenum">
              <a:rPr lang="uk-UA" smtClean="0"/>
              <a:t>18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jpeg"/><Relationship Id="rId3" Type="http://schemas.openxmlformats.org/officeDocument/2006/relationships/image" Target="../media/image20.svg"/><Relationship Id="rId7" Type="http://schemas.openxmlformats.org/officeDocument/2006/relationships/image" Target="../media/image26.png"/><Relationship Id="rId12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2.svg"/><Relationship Id="rId15" Type="http://schemas.openxmlformats.org/officeDocument/2006/relationships/image" Target="../media/image31.svg"/><Relationship Id="rId10" Type="http://schemas.openxmlformats.org/officeDocument/2006/relationships/image" Target="../media/image26.svg"/><Relationship Id="rId4" Type="http://schemas.openxmlformats.org/officeDocument/2006/relationships/image" Target="../media/image24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48821" y="8586098"/>
            <a:ext cx="6310404" cy="1140568"/>
            <a:chOff x="0" y="0"/>
            <a:chExt cx="1661999" cy="3003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1999" cy="300397"/>
            </a:xfrm>
            <a:custGeom>
              <a:avLst/>
              <a:gdLst/>
              <a:ahLst/>
              <a:cxnLst/>
              <a:rect l="l" t="t" r="r" b="b"/>
              <a:pathLst>
                <a:path w="1661999" h="300397">
                  <a:moveTo>
                    <a:pt x="62569" y="0"/>
                  </a:moveTo>
                  <a:lnTo>
                    <a:pt x="1599430" y="0"/>
                  </a:lnTo>
                  <a:cubicBezTo>
                    <a:pt x="1633986" y="0"/>
                    <a:pt x="1661999" y="28013"/>
                    <a:pt x="1661999" y="62569"/>
                  </a:cubicBezTo>
                  <a:lnTo>
                    <a:pt x="1661999" y="237827"/>
                  </a:lnTo>
                  <a:cubicBezTo>
                    <a:pt x="1661999" y="272383"/>
                    <a:pt x="1633986" y="300397"/>
                    <a:pt x="1599430" y="300397"/>
                  </a:cubicBezTo>
                  <a:lnTo>
                    <a:pt x="62569" y="300397"/>
                  </a:lnTo>
                  <a:cubicBezTo>
                    <a:pt x="28013" y="300397"/>
                    <a:pt x="0" y="272383"/>
                    <a:pt x="0" y="237827"/>
                  </a:cubicBezTo>
                  <a:lnTo>
                    <a:pt x="0" y="62569"/>
                  </a:lnTo>
                  <a:cubicBezTo>
                    <a:pt x="0" y="28013"/>
                    <a:pt x="28013" y="0"/>
                    <a:pt x="625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006DDF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61999" cy="3384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630206" y="1597483"/>
            <a:ext cx="1340764" cy="1465983"/>
          </a:xfrm>
          <a:custGeom>
            <a:avLst/>
            <a:gdLst/>
            <a:ahLst/>
            <a:cxnLst/>
            <a:rect l="l" t="t" r="r" b="b"/>
            <a:pathLst>
              <a:path w="1340764" h="1465983">
                <a:moveTo>
                  <a:pt x="0" y="0"/>
                </a:moveTo>
                <a:lnTo>
                  <a:pt x="1340764" y="0"/>
                </a:lnTo>
                <a:lnTo>
                  <a:pt x="1340764" y="1465983"/>
                </a:lnTo>
                <a:lnTo>
                  <a:pt x="0" y="146598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372094" y="3063466"/>
            <a:ext cx="9685224" cy="5332132"/>
            <a:chOff x="0" y="0"/>
            <a:chExt cx="2550841" cy="14043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50841" cy="1404348"/>
            </a:xfrm>
            <a:custGeom>
              <a:avLst/>
              <a:gdLst/>
              <a:ahLst/>
              <a:cxnLst/>
              <a:rect l="l" t="t" r="r" b="b"/>
              <a:pathLst>
                <a:path w="2550841" h="1404348">
                  <a:moveTo>
                    <a:pt x="40767" y="0"/>
                  </a:moveTo>
                  <a:lnTo>
                    <a:pt x="2510074" y="0"/>
                  </a:lnTo>
                  <a:cubicBezTo>
                    <a:pt x="2532589" y="0"/>
                    <a:pt x="2550841" y="18252"/>
                    <a:pt x="2550841" y="40767"/>
                  </a:cubicBezTo>
                  <a:lnTo>
                    <a:pt x="2550841" y="1363581"/>
                  </a:lnTo>
                  <a:cubicBezTo>
                    <a:pt x="2550841" y="1386096"/>
                    <a:pt x="2532589" y="1404348"/>
                    <a:pt x="2510074" y="1404348"/>
                  </a:cubicBezTo>
                  <a:lnTo>
                    <a:pt x="40767" y="1404348"/>
                  </a:lnTo>
                  <a:cubicBezTo>
                    <a:pt x="18252" y="1404348"/>
                    <a:pt x="0" y="1386096"/>
                    <a:pt x="0" y="1363581"/>
                  </a:cubicBezTo>
                  <a:lnTo>
                    <a:pt x="0" y="40767"/>
                  </a:lnTo>
                  <a:cubicBezTo>
                    <a:pt x="0" y="18252"/>
                    <a:pt x="18252" y="0"/>
                    <a:pt x="40767" y="0"/>
                  </a:cubicBez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550841" cy="144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799378" y="2330475"/>
            <a:ext cx="9459922" cy="5634375"/>
            <a:chOff x="0" y="0"/>
            <a:chExt cx="1577634" cy="93964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77634" cy="939646"/>
            </a:xfrm>
            <a:custGeom>
              <a:avLst/>
              <a:gdLst/>
              <a:ahLst/>
              <a:cxnLst/>
              <a:rect l="l" t="t" r="r" b="b"/>
              <a:pathLst>
                <a:path w="1577634" h="939646">
                  <a:moveTo>
                    <a:pt x="18823" y="0"/>
                  </a:moveTo>
                  <a:lnTo>
                    <a:pt x="1558811" y="0"/>
                  </a:lnTo>
                  <a:cubicBezTo>
                    <a:pt x="1569207" y="0"/>
                    <a:pt x="1577634" y="8427"/>
                    <a:pt x="1577634" y="18823"/>
                  </a:cubicBezTo>
                  <a:lnTo>
                    <a:pt x="1577634" y="920823"/>
                  </a:lnTo>
                  <a:cubicBezTo>
                    <a:pt x="1577634" y="925816"/>
                    <a:pt x="1575651" y="930603"/>
                    <a:pt x="1572121" y="934133"/>
                  </a:cubicBezTo>
                  <a:cubicBezTo>
                    <a:pt x="1568591" y="937663"/>
                    <a:pt x="1563803" y="939646"/>
                    <a:pt x="1558811" y="939646"/>
                  </a:cubicBezTo>
                  <a:lnTo>
                    <a:pt x="18823" y="939646"/>
                  </a:lnTo>
                  <a:cubicBezTo>
                    <a:pt x="8427" y="939646"/>
                    <a:pt x="0" y="931219"/>
                    <a:pt x="0" y="920823"/>
                  </a:cubicBezTo>
                  <a:lnTo>
                    <a:pt x="0" y="18823"/>
                  </a:lnTo>
                  <a:cubicBezTo>
                    <a:pt x="0" y="8427"/>
                    <a:pt x="8427" y="0"/>
                    <a:pt x="18823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b="-12350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300990" y="3381610"/>
            <a:ext cx="5884539" cy="387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99"/>
              </a:lnSpc>
            </a:pPr>
            <a:r>
              <a:rPr lang="en-US" sz="9899" b="1" dirty="0" err="1">
                <a:solidFill>
                  <a:srgbClr val="006DDF"/>
                </a:solidFill>
                <a:latin typeface="Agrandir Wide Ultra-Bold"/>
              </a:rPr>
              <a:t>Виступ</a:t>
            </a:r>
            <a:r>
              <a:rPr lang="en-US" sz="9899" b="1" dirty="0">
                <a:solidFill>
                  <a:srgbClr val="006DDF"/>
                </a:solidFill>
                <a:latin typeface="Agrandir Wide Ultra-Bold"/>
              </a:rPr>
              <a:t>  </a:t>
            </a:r>
            <a:r>
              <a:rPr lang="en-US" sz="9899" b="1" dirty="0" err="1">
                <a:solidFill>
                  <a:srgbClr val="006DDF"/>
                </a:solidFill>
                <a:latin typeface="Agrandir Wide Ultra-Bold"/>
              </a:rPr>
              <a:t>голови</a:t>
            </a:r>
            <a:r>
              <a:rPr lang="en-US" sz="9899" b="1" dirty="0">
                <a:solidFill>
                  <a:srgbClr val="006DDF"/>
                </a:solidFill>
                <a:latin typeface="Agrandir Wide Ultra-Bold"/>
              </a:rPr>
              <a:t> </a:t>
            </a:r>
          </a:p>
          <a:p>
            <a:pPr algn="l">
              <a:lnSpc>
                <a:spcPts val="9899"/>
              </a:lnSpc>
            </a:pPr>
            <a:r>
              <a:rPr lang="en-US" sz="9899" b="1" dirty="0">
                <a:solidFill>
                  <a:srgbClr val="006DDF"/>
                </a:solidFill>
                <a:latin typeface="Agrandir Wide Ultra-Bold"/>
              </a:rPr>
              <a:t>ФПУ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170999" y="8673465"/>
            <a:ext cx="6143369" cy="987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99"/>
              </a:lnSpc>
            </a:pPr>
            <a:r>
              <a:rPr lang="en-US" sz="4999">
                <a:solidFill>
                  <a:srgbClr val="006DDF"/>
                </a:solidFill>
                <a:latin typeface="Agrandir Wide Bold"/>
              </a:rPr>
              <a:t>Григорій Осовий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304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87825" y="1428750"/>
            <a:ext cx="2653221" cy="2574771"/>
          </a:xfrm>
          <a:custGeom>
            <a:avLst/>
            <a:gdLst/>
            <a:ahLst/>
            <a:cxnLst/>
            <a:rect l="l" t="t" r="r" b="b"/>
            <a:pathLst>
              <a:path w="2653221" h="2574771">
                <a:moveTo>
                  <a:pt x="0" y="0"/>
                </a:moveTo>
                <a:lnTo>
                  <a:pt x="2653221" y="0"/>
                </a:lnTo>
                <a:lnTo>
                  <a:pt x="2653221" y="2574771"/>
                </a:lnTo>
                <a:lnTo>
                  <a:pt x="0" y="257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3399" y="4444493"/>
            <a:ext cx="5378721" cy="4961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5"/>
              </a:lnSpc>
            </a:pP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Консолідація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профруху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в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рамках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соцдіалогу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СПО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об’єднань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репрезентативних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профспілок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на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національному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3432" b="1" dirty="0" err="1">
                <a:solidFill>
                  <a:srgbClr val="006DDF"/>
                </a:solidFill>
                <a:latin typeface="Agrandir Wide Medium"/>
              </a:rPr>
              <a:t>рівні</a:t>
            </a:r>
            <a:r>
              <a:rPr lang="en-US" sz="3432" b="1" dirty="0">
                <a:solidFill>
                  <a:srgbClr val="006DDF"/>
                </a:solidFill>
                <a:latin typeface="Agrandir Wide Medium"/>
              </a:rPr>
              <a:t>: ФПУ; КВПУ; ФПТУ; ЄДНІСТЬ; ОВАП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262257" y="8528946"/>
            <a:ext cx="9176657" cy="1437736"/>
            <a:chOff x="0" y="0"/>
            <a:chExt cx="2416897" cy="3786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54241" y="8224146"/>
            <a:ext cx="2612174" cy="2027748"/>
            <a:chOff x="0" y="0"/>
            <a:chExt cx="104706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l="-29899" t="-18575" r="-825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8262257" y="6166746"/>
            <a:ext cx="9176657" cy="1437736"/>
            <a:chOff x="0" y="0"/>
            <a:chExt cx="2416897" cy="3786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254241" y="5861946"/>
            <a:ext cx="2612174" cy="2027748"/>
            <a:chOff x="0" y="0"/>
            <a:chExt cx="104706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l="-44902" t="-31452" r="-122522" b="-98071"/>
              </a:stretch>
            </a:blipFill>
          </p:spPr>
        </p:sp>
      </p:grpSp>
      <p:grpSp>
        <p:nvGrpSpPr>
          <p:cNvPr id="19" name="Group 19"/>
          <p:cNvGrpSpPr/>
          <p:nvPr/>
        </p:nvGrpSpPr>
        <p:grpSpPr>
          <a:xfrm>
            <a:off x="8262257" y="3897075"/>
            <a:ext cx="9176657" cy="1437736"/>
            <a:chOff x="0" y="0"/>
            <a:chExt cx="2416897" cy="378663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416897" cy="378663"/>
            </a:xfrm>
            <a:custGeom>
              <a:avLst/>
              <a:gdLst/>
              <a:ahLst/>
              <a:cxnLst/>
              <a:rect l="l" t="t" r="r" b="b"/>
              <a:pathLst>
                <a:path w="2416897" h="378663">
                  <a:moveTo>
                    <a:pt x="43026" y="0"/>
                  </a:moveTo>
                  <a:lnTo>
                    <a:pt x="2373871" y="0"/>
                  </a:lnTo>
                  <a:cubicBezTo>
                    <a:pt x="2385282" y="0"/>
                    <a:pt x="2396226" y="4533"/>
                    <a:pt x="2404295" y="12602"/>
                  </a:cubicBezTo>
                  <a:cubicBezTo>
                    <a:pt x="2412364" y="20671"/>
                    <a:pt x="2416897" y="31615"/>
                    <a:pt x="2416897" y="43026"/>
                  </a:cubicBezTo>
                  <a:lnTo>
                    <a:pt x="2416897" y="335637"/>
                  </a:lnTo>
                  <a:cubicBezTo>
                    <a:pt x="2416897" y="359400"/>
                    <a:pt x="2397634" y="378663"/>
                    <a:pt x="2373871" y="378663"/>
                  </a:cubicBezTo>
                  <a:lnTo>
                    <a:pt x="43026" y="378663"/>
                  </a:lnTo>
                  <a:cubicBezTo>
                    <a:pt x="19264" y="378663"/>
                    <a:pt x="0" y="359400"/>
                    <a:pt x="0" y="335637"/>
                  </a:cubicBezTo>
                  <a:lnTo>
                    <a:pt x="0" y="43026"/>
                  </a:lnTo>
                  <a:cubicBezTo>
                    <a:pt x="0" y="19264"/>
                    <a:pt x="19264" y="0"/>
                    <a:pt x="43026" y="0"/>
                  </a:cubicBez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2416897" cy="4167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254241" y="3592275"/>
            <a:ext cx="2612174" cy="2027748"/>
            <a:chOff x="0" y="0"/>
            <a:chExt cx="104706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47060" cy="812800"/>
            </a:xfrm>
            <a:custGeom>
              <a:avLst/>
              <a:gdLst/>
              <a:ahLst/>
              <a:cxnLst/>
              <a:rect l="l" t="t" r="r" b="b"/>
              <a:pathLst>
                <a:path w="1047060" h="812800">
                  <a:moveTo>
                    <a:pt x="523530" y="0"/>
                  </a:moveTo>
                  <a:cubicBezTo>
                    <a:pt x="234392" y="0"/>
                    <a:pt x="0" y="181951"/>
                    <a:pt x="0" y="406400"/>
                  </a:cubicBezTo>
                  <a:cubicBezTo>
                    <a:pt x="0" y="630849"/>
                    <a:pt x="234392" y="812800"/>
                    <a:pt x="523530" y="812800"/>
                  </a:cubicBezTo>
                  <a:cubicBezTo>
                    <a:pt x="812668" y="812800"/>
                    <a:pt x="1047060" y="630849"/>
                    <a:pt x="1047060" y="406400"/>
                  </a:cubicBezTo>
                  <a:cubicBezTo>
                    <a:pt x="1047060" y="181951"/>
                    <a:pt x="812668" y="0"/>
                    <a:pt x="523530" y="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10756" r="-31441" b="-22045"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6254241" y="1428750"/>
            <a:ext cx="11184674" cy="2027748"/>
            <a:chOff x="0" y="0"/>
            <a:chExt cx="14912898" cy="2703664"/>
          </a:xfrm>
        </p:grpSpPr>
        <p:grpSp>
          <p:nvGrpSpPr>
            <p:cNvPr id="25" name="Group 25"/>
            <p:cNvGrpSpPr/>
            <p:nvPr/>
          </p:nvGrpSpPr>
          <p:grpSpPr>
            <a:xfrm>
              <a:off x="2677355" y="406400"/>
              <a:ext cx="12235543" cy="1916982"/>
              <a:chOff x="0" y="0"/>
              <a:chExt cx="2416897" cy="37866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2416897" cy="378663"/>
              </a:xfrm>
              <a:custGeom>
                <a:avLst/>
                <a:gdLst/>
                <a:ahLst/>
                <a:cxnLst/>
                <a:rect l="l" t="t" r="r" b="b"/>
                <a:pathLst>
                  <a:path w="2416897" h="378663">
                    <a:moveTo>
                      <a:pt x="43026" y="0"/>
                    </a:moveTo>
                    <a:lnTo>
                      <a:pt x="2373871" y="0"/>
                    </a:lnTo>
                    <a:cubicBezTo>
                      <a:pt x="2385282" y="0"/>
                      <a:pt x="2396226" y="4533"/>
                      <a:pt x="2404295" y="12602"/>
                    </a:cubicBezTo>
                    <a:cubicBezTo>
                      <a:pt x="2412364" y="20671"/>
                      <a:pt x="2416897" y="31615"/>
                      <a:pt x="2416897" y="43026"/>
                    </a:cubicBezTo>
                    <a:lnTo>
                      <a:pt x="2416897" y="335637"/>
                    </a:lnTo>
                    <a:cubicBezTo>
                      <a:pt x="2416897" y="359400"/>
                      <a:pt x="2397634" y="378663"/>
                      <a:pt x="2373871" y="378663"/>
                    </a:cubicBezTo>
                    <a:lnTo>
                      <a:pt x="43026" y="378663"/>
                    </a:lnTo>
                    <a:cubicBezTo>
                      <a:pt x="19264" y="378663"/>
                      <a:pt x="0" y="359400"/>
                      <a:pt x="0" y="335637"/>
                    </a:cubicBezTo>
                    <a:lnTo>
                      <a:pt x="0" y="43026"/>
                    </a:lnTo>
                    <a:cubicBezTo>
                      <a:pt x="0" y="19264"/>
                      <a:pt x="19264" y="0"/>
                      <a:pt x="43026" y="0"/>
                    </a:cubicBezTo>
                    <a:close/>
                  </a:path>
                </a:pathLst>
              </a:custGeom>
              <a:solidFill>
                <a:srgbClr val="15D2A3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2416897" cy="41676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28"/>
            <p:cNvGrpSpPr/>
            <p:nvPr/>
          </p:nvGrpSpPr>
          <p:grpSpPr>
            <a:xfrm>
              <a:off x="0" y="0"/>
              <a:ext cx="3482898" cy="2703664"/>
              <a:chOff x="0" y="0"/>
              <a:chExt cx="1047060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4706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7060" h="812800">
                    <a:moveTo>
                      <a:pt x="523530" y="0"/>
                    </a:moveTo>
                    <a:cubicBezTo>
                      <a:pt x="234392" y="0"/>
                      <a:pt x="0" y="181951"/>
                      <a:pt x="0" y="406400"/>
                    </a:cubicBezTo>
                    <a:cubicBezTo>
                      <a:pt x="0" y="630849"/>
                      <a:pt x="234392" y="812800"/>
                      <a:pt x="523530" y="812800"/>
                    </a:cubicBezTo>
                    <a:cubicBezTo>
                      <a:pt x="812668" y="812800"/>
                      <a:pt x="1047060" y="630849"/>
                      <a:pt x="1047060" y="406400"/>
                    </a:cubicBezTo>
                    <a:cubicBezTo>
                      <a:pt x="1047060" y="181951"/>
                      <a:pt x="812668" y="0"/>
                      <a:pt x="523530" y="0"/>
                    </a:cubicBezTo>
                    <a:close/>
                  </a:path>
                </a:pathLst>
              </a:custGeom>
              <a:blipFill>
                <a:blip r:embed="rId6" cstate="print"/>
                <a:stretch>
                  <a:fillRect t="-20908" b="-72444"/>
                </a:stretch>
              </a:blipFill>
            </p:spPr>
          </p:sp>
        </p:grpSp>
      </p:grpSp>
      <p:sp>
        <p:nvSpPr>
          <p:cNvPr id="30" name="TextBox 30"/>
          <p:cNvSpPr txBox="1"/>
          <p:nvPr/>
        </p:nvSpPr>
        <p:spPr>
          <a:xfrm>
            <a:off x="8531102" y="1974507"/>
            <a:ext cx="8638967" cy="979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економічного і соціального розвитку в період воєнного стану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99947" y="4087778"/>
            <a:ext cx="8638967" cy="979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захисту прав та інтересів працівників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620333" y="6527887"/>
            <a:ext cx="8638967" cy="48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євроінтеграції України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799947" y="8775519"/>
            <a:ext cx="8638967" cy="48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3"/>
              </a:lnSpc>
            </a:pPr>
            <a:r>
              <a:rPr lang="en-US" sz="2795">
                <a:solidFill>
                  <a:srgbClr val="000000"/>
                </a:solidFill>
                <a:latin typeface="Open Sans Bold"/>
              </a:rPr>
              <a:t>З питань відбудови та оновлення України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85850" y="2961337"/>
            <a:ext cx="16173450" cy="6296963"/>
          </a:xfrm>
          <a:custGeom>
            <a:avLst/>
            <a:gdLst/>
            <a:ahLst/>
            <a:cxnLst/>
            <a:rect l="l" t="t" r="r" b="b"/>
            <a:pathLst>
              <a:path w="16173450" h="6296963">
                <a:moveTo>
                  <a:pt x="0" y="0"/>
                </a:moveTo>
                <a:lnTo>
                  <a:pt x="16173450" y="0"/>
                </a:lnTo>
                <a:lnTo>
                  <a:pt x="16173450" y="6296963"/>
                </a:lnTo>
                <a:lnTo>
                  <a:pt x="0" y="629696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25733" b="-2332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819400" y="1425989"/>
            <a:ext cx="13335000" cy="1270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 err="1">
                <a:solidFill>
                  <a:srgbClr val="006DDF"/>
                </a:solidFill>
                <a:latin typeface="Open Sans"/>
              </a:rPr>
              <a:t>Загальна</a:t>
            </a:r>
            <a:r>
              <a:rPr lang="en-US" sz="4400" b="1" dirty="0">
                <a:solidFill>
                  <a:srgbClr val="006DDF"/>
                </a:solidFill>
                <a:latin typeface="Open Sans"/>
              </a:rPr>
              <a:t> </a:t>
            </a:r>
            <a:r>
              <a:rPr lang="en-US" sz="4400" b="1" dirty="0" err="1">
                <a:solidFill>
                  <a:srgbClr val="006DDF"/>
                </a:solidFill>
                <a:latin typeface="Open Sans"/>
              </a:rPr>
              <a:t>потрібна</a:t>
            </a:r>
            <a:r>
              <a:rPr lang="en-US" sz="4400" b="1" dirty="0">
                <a:solidFill>
                  <a:srgbClr val="006DDF"/>
                </a:solidFill>
                <a:latin typeface="Open Sans"/>
              </a:rPr>
              <a:t> </a:t>
            </a:r>
            <a:r>
              <a:rPr lang="en-US" sz="4400" b="1" dirty="0" err="1">
                <a:solidFill>
                  <a:srgbClr val="006DDF"/>
                </a:solidFill>
                <a:latin typeface="Open Sans"/>
              </a:rPr>
              <a:t>чисельність</a:t>
            </a:r>
            <a:r>
              <a:rPr lang="en-US" sz="4400" b="1" dirty="0">
                <a:solidFill>
                  <a:srgbClr val="006DDF"/>
                </a:solidFill>
                <a:latin typeface="Open Sans"/>
              </a:rPr>
              <a:t> </a:t>
            </a:r>
            <a:r>
              <a:rPr lang="en-US" sz="4400" b="1" dirty="0" err="1">
                <a:solidFill>
                  <a:srgbClr val="006DDF"/>
                </a:solidFill>
                <a:latin typeface="Open Sans"/>
              </a:rPr>
              <a:t>зайнятих</a:t>
            </a:r>
            <a:endParaRPr lang="en-US" sz="4400" b="1" dirty="0">
              <a:solidFill>
                <a:srgbClr val="006DDF"/>
              </a:solidFill>
              <a:latin typeface="Open Sans"/>
            </a:endParaRPr>
          </a:p>
          <a:p>
            <a:pPr algn="ctr">
              <a:lnSpc>
                <a:spcPts val="3920"/>
              </a:lnSpc>
            </a:pPr>
            <a:r>
              <a:rPr lang="en-US" sz="2800" dirty="0">
                <a:solidFill>
                  <a:srgbClr val="006DDF"/>
                </a:solidFill>
                <a:latin typeface="Open Sans"/>
              </a:rPr>
              <a:t>(</a:t>
            </a:r>
            <a:r>
              <a:rPr lang="en-US" sz="2800" dirty="0" err="1">
                <a:solidFill>
                  <a:srgbClr val="006DDF"/>
                </a:solidFill>
                <a:latin typeface="Open Sans"/>
              </a:rPr>
              <a:t>розрахунки</a:t>
            </a:r>
            <a:r>
              <a:rPr lang="en-US" sz="2800" dirty="0">
                <a:solidFill>
                  <a:srgbClr val="006DDF"/>
                </a:solidFill>
                <a:latin typeface="Open Sans"/>
              </a:rPr>
              <a:t> МОП </a:t>
            </a:r>
            <a:r>
              <a:rPr lang="en-US" sz="2800" dirty="0" err="1">
                <a:solidFill>
                  <a:srgbClr val="006DDF"/>
                </a:solidFill>
                <a:latin typeface="Open Sans"/>
              </a:rPr>
              <a:t>та</a:t>
            </a:r>
            <a:r>
              <a:rPr lang="en-US" sz="2800" dirty="0">
                <a:solidFill>
                  <a:srgbClr val="006DDF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6DDF"/>
                </a:solidFill>
                <a:latin typeface="Open Sans"/>
              </a:rPr>
              <a:t>Мінекономіки</a:t>
            </a:r>
            <a:r>
              <a:rPr lang="en-US" sz="2800" dirty="0">
                <a:solidFill>
                  <a:srgbClr val="006DDF"/>
                </a:solidFill>
                <a:latin typeface="Open Sans"/>
              </a:rPr>
              <a:t>) </a:t>
            </a:r>
          </a:p>
        </p:txBody>
      </p:sp>
      <p:sp>
        <p:nvSpPr>
          <p:cNvPr id="9" name="Freeform 9"/>
          <p:cNvSpPr/>
          <p:nvPr/>
        </p:nvSpPr>
        <p:spPr>
          <a:xfrm>
            <a:off x="632732" y="1521239"/>
            <a:ext cx="1958949" cy="1901027"/>
          </a:xfrm>
          <a:custGeom>
            <a:avLst/>
            <a:gdLst/>
            <a:ahLst/>
            <a:cxnLst/>
            <a:rect l="l" t="t" r="r" b="b"/>
            <a:pathLst>
              <a:path w="1958949" h="1901027">
                <a:moveTo>
                  <a:pt x="0" y="0"/>
                </a:moveTo>
                <a:lnTo>
                  <a:pt x="1958949" y="0"/>
                </a:lnTo>
                <a:lnTo>
                  <a:pt x="1958949" y="1901027"/>
                </a:lnTo>
                <a:lnTo>
                  <a:pt x="0" y="19010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229219" y="9305925"/>
            <a:ext cx="4790636" cy="851453"/>
          </a:xfrm>
          <a:custGeom>
            <a:avLst/>
            <a:gdLst/>
            <a:ahLst/>
            <a:cxnLst/>
            <a:rect l="l" t="t" r="r" b="b"/>
            <a:pathLst>
              <a:path w="4790636" h="851453">
                <a:moveTo>
                  <a:pt x="0" y="0"/>
                </a:moveTo>
                <a:lnTo>
                  <a:pt x="4790636" y="0"/>
                </a:lnTo>
                <a:lnTo>
                  <a:pt x="4790636" y="851453"/>
                </a:lnTo>
                <a:lnTo>
                  <a:pt x="0" y="85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t="-49799" r="-100207" b="-33329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oup 2">
            <a:extLst>
              <a:ext uri="{FF2B5EF4-FFF2-40B4-BE49-F238E27FC236}">
                <a16:creationId xmlns:a16="http://schemas.microsoft.com/office/drawing/2014/main" xmlns="" id="{13A270C4-29E9-BCFE-37D8-A0B8DEC6D9C5}"/>
              </a:ext>
            </a:extLst>
          </p:cNvPr>
          <p:cNvGrpSpPr/>
          <p:nvPr/>
        </p:nvGrpSpPr>
        <p:grpSpPr>
          <a:xfrm>
            <a:off x="0" y="-222678"/>
            <a:ext cx="18288000" cy="1429749"/>
            <a:chOff x="0" y="-38100"/>
            <a:chExt cx="4816593" cy="376559"/>
          </a:xfrm>
        </p:grpSpPr>
        <p:sp>
          <p:nvSpPr>
            <p:cNvPr id="83" name="Freeform 3">
              <a:extLst>
                <a:ext uri="{FF2B5EF4-FFF2-40B4-BE49-F238E27FC236}">
                  <a16:creationId xmlns:a16="http://schemas.microsoft.com/office/drawing/2014/main" xmlns="" id="{605B309A-A35A-8A09-12F5-4CF331161DDF}"/>
                </a:ext>
              </a:extLst>
            </p:cNvPr>
            <p:cNvSpPr/>
            <p:nvPr/>
          </p:nvSpPr>
          <p:spPr>
            <a:xfrm>
              <a:off x="0" y="0"/>
              <a:ext cx="4816592" cy="133414"/>
            </a:xfrm>
            <a:custGeom>
              <a:avLst/>
              <a:gdLst/>
              <a:ahLst/>
              <a:cxnLst/>
              <a:rect l="l" t="t" r="r" b="b"/>
              <a:pathLst>
                <a:path w="4816592" h="338459">
                  <a:moveTo>
                    <a:pt x="0" y="0"/>
                  </a:moveTo>
                  <a:lnTo>
                    <a:pt x="4816592" y="0"/>
                  </a:lnTo>
                  <a:lnTo>
                    <a:pt x="4816592" y="338459"/>
                  </a:lnTo>
                  <a:lnTo>
                    <a:pt x="0" y="338459"/>
                  </a:lnTo>
                  <a:close/>
                </a:path>
              </a:pathLst>
            </a:custGeom>
            <a:solidFill>
              <a:srgbClr val="006DDF"/>
            </a:solidFill>
          </p:spPr>
          <p:txBody>
            <a:bodyPr/>
            <a:lstStyle/>
            <a:p>
              <a:pPr algn="ctr"/>
              <a:endParaRPr lang="x-none" sz="60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4">
              <a:extLst>
                <a:ext uri="{FF2B5EF4-FFF2-40B4-BE49-F238E27FC236}">
                  <a16:creationId xmlns:a16="http://schemas.microsoft.com/office/drawing/2014/main" xmlns="" id="{8254CA43-3D5A-BDCF-A4B4-484071A5910B}"/>
                </a:ext>
              </a:extLst>
            </p:cNvPr>
            <p:cNvSpPr txBox="1"/>
            <p:nvPr/>
          </p:nvSpPr>
          <p:spPr>
            <a:xfrm>
              <a:off x="0" y="-38100"/>
              <a:ext cx="4816593" cy="376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8" name="AutoShape 2">
            <a:extLst>
              <a:ext uri="{FF2B5EF4-FFF2-40B4-BE49-F238E27FC236}">
                <a16:creationId xmlns:a16="http://schemas.microsoft.com/office/drawing/2014/main" xmlns="" id="{FDC7DF94-D463-591A-8793-34CBFFB6DD84}"/>
              </a:ext>
            </a:extLst>
          </p:cNvPr>
          <p:cNvSpPr/>
          <p:nvPr/>
        </p:nvSpPr>
        <p:spPr>
          <a:xfrm>
            <a:off x="422518" y="4587459"/>
            <a:ext cx="2360918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89" name="AutoShape 3">
            <a:extLst>
              <a:ext uri="{FF2B5EF4-FFF2-40B4-BE49-F238E27FC236}">
                <a16:creationId xmlns:a16="http://schemas.microsoft.com/office/drawing/2014/main" xmlns="" id="{B91B7FF7-E5AB-9CDE-C313-099EFF2C4788}"/>
              </a:ext>
            </a:extLst>
          </p:cNvPr>
          <p:cNvSpPr/>
          <p:nvPr/>
        </p:nvSpPr>
        <p:spPr>
          <a:xfrm>
            <a:off x="3008313" y="4580693"/>
            <a:ext cx="2360717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90" name="AutoShape 4">
            <a:extLst>
              <a:ext uri="{FF2B5EF4-FFF2-40B4-BE49-F238E27FC236}">
                <a16:creationId xmlns:a16="http://schemas.microsoft.com/office/drawing/2014/main" xmlns="" id="{D0C76674-729B-F591-05BC-2DE8D5C896C1}"/>
              </a:ext>
            </a:extLst>
          </p:cNvPr>
          <p:cNvSpPr/>
          <p:nvPr/>
        </p:nvSpPr>
        <p:spPr>
          <a:xfrm>
            <a:off x="355097" y="6285805"/>
            <a:ext cx="2360918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91" name="AutoShape 5">
            <a:extLst>
              <a:ext uri="{FF2B5EF4-FFF2-40B4-BE49-F238E27FC236}">
                <a16:creationId xmlns:a16="http://schemas.microsoft.com/office/drawing/2014/main" xmlns="" id="{56FB3700-B6AE-9017-DF6E-550D14D00419}"/>
              </a:ext>
            </a:extLst>
          </p:cNvPr>
          <p:cNvSpPr/>
          <p:nvPr/>
        </p:nvSpPr>
        <p:spPr>
          <a:xfrm>
            <a:off x="5673831" y="4569362"/>
            <a:ext cx="2828040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92" name="AutoShape 6">
            <a:extLst>
              <a:ext uri="{FF2B5EF4-FFF2-40B4-BE49-F238E27FC236}">
                <a16:creationId xmlns:a16="http://schemas.microsoft.com/office/drawing/2014/main" xmlns="" id="{75B96EB0-15B2-B968-EFB3-0A20A4843BB9}"/>
              </a:ext>
            </a:extLst>
          </p:cNvPr>
          <p:cNvSpPr/>
          <p:nvPr/>
        </p:nvSpPr>
        <p:spPr>
          <a:xfrm>
            <a:off x="355097" y="7482342"/>
            <a:ext cx="2360918" cy="1044138"/>
          </a:xfrm>
          <a:prstGeom prst="rect">
            <a:avLst/>
          </a:prstGeom>
          <a:solidFill>
            <a:srgbClr val="022A60"/>
          </a:solidFill>
        </p:spPr>
      </p:sp>
      <p:grpSp>
        <p:nvGrpSpPr>
          <p:cNvPr id="93" name="Group 7">
            <a:extLst>
              <a:ext uri="{FF2B5EF4-FFF2-40B4-BE49-F238E27FC236}">
                <a16:creationId xmlns:a16="http://schemas.microsoft.com/office/drawing/2014/main" xmlns="" id="{98A15922-42C9-9EEC-20F8-1668F3400A6E}"/>
              </a:ext>
            </a:extLst>
          </p:cNvPr>
          <p:cNvGrpSpPr/>
          <p:nvPr/>
        </p:nvGrpSpPr>
        <p:grpSpPr>
          <a:xfrm>
            <a:off x="3072194" y="3126500"/>
            <a:ext cx="11900677" cy="1155305"/>
            <a:chOff x="0" y="0"/>
            <a:chExt cx="15867570" cy="1540407"/>
          </a:xfrm>
        </p:grpSpPr>
        <p:grpSp>
          <p:nvGrpSpPr>
            <p:cNvPr id="94" name="Group 8">
              <a:extLst>
                <a:ext uri="{FF2B5EF4-FFF2-40B4-BE49-F238E27FC236}">
                  <a16:creationId xmlns:a16="http://schemas.microsoft.com/office/drawing/2014/main" xmlns="" id="{D6EA84DB-D468-03D1-9F16-5323679F3D07}"/>
                </a:ext>
              </a:extLst>
            </p:cNvPr>
            <p:cNvGrpSpPr/>
            <p:nvPr/>
          </p:nvGrpSpPr>
          <p:grpSpPr>
            <a:xfrm>
              <a:off x="0" y="0"/>
              <a:ext cx="15867570" cy="1540407"/>
              <a:chOff x="0" y="0"/>
              <a:chExt cx="26206980" cy="2544146"/>
            </a:xfrm>
          </p:grpSpPr>
          <p:sp>
            <p:nvSpPr>
              <p:cNvPr id="96" name="Freeform 9">
                <a:extLst>
                  <a:ext uri="{FF2B5EF4-FFF2-40B4-BE49-F238E27FC236}">
                    <a16:creationId xmlns:a16="http://schemas.microsoft.com/office/drawing/2014/main" xmlns="" id="{AA37DCBE-009A-DA92-1F3E-951AE2AE7C2E}"/>
                  </a:ext>
                </a:extLst>
              </p:cNvPr>
              <p:cNvSpPr/>
              <p:nvPr/>
            </p:nvSpPr>
            <p:spPr>
              <a:xfrm>
                <a:off x="72390" y="72390"/>
                <a:ext cx="26062201" cy="2399367"/>
              </a:xfrm>
              <a:custGeom>
                <a:avLst/>
                <a:gdLst/>
                <a:ahLst/>
                <a:cxnLst/>
                <a:rect l="l" t="t" r="r" b="b"/>
                <a:pathLst>
                  <a:path w="26062201" h="2399367">
                    <a:moveTo>
                      <a:pt x="0" y="0"/>
                    </a:moveTo>
                    <a:lnTo>
                      <a:pt x="26062201" y="0"/>
                    </a:lnTo>
                    <a:lnTo>
                      <a:pt x="26062201" y="2399367"/>
                    </a:lnTo>
                    <a:lnTo>
                      <a:pt x="0" y="23993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7" name="Freeform 10">
                <a:extLst>
                  <a:ext uri="{FF2B5EF4-FFF2-40B4-BE49-F238E27FC236}">
                    <a16:creationId xmlns:a16="http://schemas.microsoft.com/office/drawing/2014/main" xmlns="" id="{34B4FEA4-8B1E-3B38-AF6C-742020B2955A}"/>
                  </a:ext>
                </a:extLst>
              </p:cNvPr>
              <p:cNvSpPr/>
              <p:nvPr/>
            </p:nvSpPr>
            <p:spPr>
              <a:xfrm>
                <a:off x="0" y="0"/>
                <a:ext cx="26206980" cy="2544146"/>
              </a:xfrm>
              <a:custGeom>
                <a:avLst/>
                <a:gdLst/>
                <a:ahLst/>
                <a:cxnLst/>
                <a:rect l="l" t="t" r="r" b="b"/>
                <a:pathLst>
                  <a:path w="26206980" h="2544146">
                    <a:moveTo>
                      <a:pt x="26062201" y="2399367"/>
                    </a:moveTo>
                    <a:lnTo>
                      <a:pt x="26206980" y="2399367"/>
                    </a:lnTo>
                    <a:lnTo>
                      <a:pt x="26206980" y="2544146"/>
                    </a:lnTo>
                    <a:lnTo>
                      <a:pt x="26062201" y="2544146"/>
                    </a:lnTo>
                    <a:lnTo>
                      <a:pt x="26062201" y="239936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399367"/>
                    </a:lnTo>
                    <a:lnTo>
                      <a:pt x="0" y="2399367"/>
                    </a:lnTo>
                    <a:lnTo>
                      <a:pt x="0" y="144780"/>
                    </a:lnTo>
                    <a:close/>
                    <a:moveTo>
                      <a:pt x="0" y="2399367"/>
                    </a:moveTo>
                    <a:lnTo>
                      <a:pt x="144780" y="2399367"/>
                    </a:lnTo>
                    <a:lnTo>
                      <a:pt x="144780" y="2544146"/>
                    </a:lnTo>
                    <a:lnTo>
                      <a:pt x="0" y="2544146"/>
                    </a:lnTo>
                    <a:lnTo>
                      <a:pt x="0" y="2399367"/>
                    </a:lnTo>
                    <a:close/>
                    <a:moveTo>
                      <a:pt x="26062201" y="144780"/>
                    </a:moveTo>
                    <a:lnTo>
                      <a:pt x="26206980" y="144780"/>
                    </a:lnTo>
                    <a:lnTo>
                      <a:pt x="26206980" y="2399367"/>
                    </a:lnTo>
                    <a:lnTo>
                      <a:pt x="26062201" y="2399367"/>
                    </a:lnTo>
                    <a:lnTo>
                      <a:pt x="26062201" y="144780"/>
                    </a:lnTo>
                    <a:close/>
                    <a:moveTo>
                      <a:pt x="144780" y="2399367"/>
                    </a:moveTo>
                    <a:lnTo>
                      <a:pt x="26062201" y="2399367"/>
                    </a:lnTo>
                    <a:lnTo>
                      <a:pt x="26062201" y="2544146"/>
                    </a:lnTo>
                    <a:lnTo>
                      <a:pt x="144780" y="2544146"/>
                    </a:lnTo>
                    <a:lnTo>
                      <a:pt x="144780" y="2399367"/>
                    </a:lnTo>
                    <a:close/>
                    <a:moveTo>
                      <a:pt x="26062201" y="0"/>
                    </a:moveTo>
                    <a:lnTo>
                      <a:pt x="26206980" y="0"/>
                    </a:lnTo>
                    <a:lnTo>
                      <a:pt x="26206980" y="144780"/>
                    </a:lnTo>
                    <a:lnTo>
                      <a:pt x="26062201" y="144780"/>
                    </a:lnTo>
                    <a:lnTo>
                      <a:pt x="2606220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6062201" y="0"/>
                    </a:lnTo>
                    <a:lnTo>
                      <a:pt x="2606220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22A60"/>
              </a:solidFill>
            </p:spPr>
          </p:sp>
        </p:grpSp>
        <p:sp>
          <p:nvSpPr>
            <p:cNvPr id="95" name="TextBox 11">
              <a:extLst>
                <a:ext uri="{FF2B5EF4-FFF2-40B4-BE49-F238E27FC236}">
                  <a16:creationId xmlns:a16="http://schemas.microsoft.com/office/drawing/2014/main" xmlns="" id="{B56BA9E3-FF42-7760-A8C5-2872811DA57B}"/>
                </a:ext>
              </a:extLst>
            </p:cNvPr>
            <p:cNvSpPr txBox="1"/>
            <p:nvPr/>
          </p:nvSpPr>
          <p:spPr>
            <a:xfrm>
              <a:off x="2388821" y="361052"/>
              <a:ext cx="11402433" cy="7516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sz="3399">
                  <a:solidFill>
                    <a:srgbClr val="013376"/>
                  </a:solidFill>
                  <a:latin typeface="Inter Bold"/>
                </a:rPr>
                <a:t>Функції Федерації профспілок України</a:t>
              </a:r>
            </a:p>
          </p:txBody>
        </p:sp>
      </p:grpSp>
      <p:sp>
        <p:nvSpPr>
          <p:cNvPr id="98" name="Freeform 12">
            <a:extLst>
              <a:ext uri="{FF2B5EF4-FFF2-40B4-BE49-F238E27FC236}">
                <a16:creationId xmlns:a16="http://schemas.microsoft.com/office/drawing/2014/main" xmlns="" id="{45A0C2EA-82C3-B80F-378A-FFBAE60DF61B}"/>
              </a:ext>
            </a:extLst>
          </p:cNvPr>
          <p:cNvSpPr/>
          <p:nvPr/>
        </p:nvSpPr>
        <p:spPr>
          <a:xfrm rot="5400000">
            <a:off x="1173719" y="5813785"/>
            <a:ext cx="691655" cy="166862"/>
          </a:xfrm>
          <a:custGeom>
            <a:avLst/>
            <a:gdLst/>
            <a:ahLst/>
            <a:cxnLst/>
            <a:rect l="l" t="t" r="r" b="b"/>
            <a:pathLst>
              <a:path w="691655" h="166862">
                <a:moveTo>
                  <a:pt x="0" y="0"/>
                </a:moveTo>
                <a:lnTo>
                  <a:pt x="691655" y="0"/>
                </a:lnTo>
                <a:lnTo>
                  <a:pt x="691655" y="166862"/>
                </a:lnTo>
                <a:lnTo>
                  <a:pt x="0" y="1668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9" name="AutoShape 13">
            <a:extLst>
              <a:ext uri="{FF2B5EF4-FFF2-40B4-BE49-F238E27FC236}">
                <a16:creationId xmlns:a16="http://schemas.microsoft.com/office/drawing/2014/main" xmlns="" id="{41A4ADB2-0518-6316-BAAD-2B84A208ADE3}"/>
              </a:ext>
            </a:extLst>
          </p:cNvPr>
          <p:cNvSpPr/>
          <p:nvPr/>
        </p:nvSpPr>
        <p:spPr>
          <a:xfrm>
            <a:off x="3008113" y="6285805"/>
            <a:ext cx="2360918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0" name="AutoShape 14">
            <a:extLst>
              <a:ext uri="{FF2B5EF4-FFF2-40B4-BE49-F238E27FC236}">
                <a16:creationId xmlns:a16="http://schemas.microsoft.com/office/drawing/2014/main" xmlns="" id="{9A512313-AB5A-CE00-D0C5-EB9257CDC840}"/>
              </a:ext>
            </a:extLst>
          </p:cNvPr>
          <p:cNvSpPr/>
          <p:nvPr/>
        </p:nvSpPr>
        <p:spPr>
          <a:xfrm>
            <a:off x="8873346" y="4580693"/>
            <a:ext cx="3120444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1" name="AutoShape 15">
            <a:extLst>
              <a:ext uri="{FF2B5EF4-FFF2-40B4-BE49-F238E27FC236}">
                <a16:creationId xmlns:a16="http://schemas.microsoft.com/office/drawing/2014/main" xmlns="" id="{00E4003C-EE78-152D-684E-79B621696646}"/>
              </a:ext>
            </a:extLst>
          </p:cNvPr>
          <p:cNvSpPr/>
          <p:nvPr/>
        </p:nvSpPr>
        <p:spPr>
          <a:xfrm>
            <a:off x="5907392" y="6338633"/>
            <a:ext cx="2360918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2" name="AutoShape 16">
            <a:extLst>
              <a:ext uri="{FF2B5EF4-FFF2-40B4-BE49-F238E27FC236}">
                <a16:creationId xmlns:a16="http://schemas.microsoft.com/office/drawing/2014/main" xmlns="" id="{FC26506D-31D6-137A-6E2C-6CFAC0FF69BA}"/>
              </a:ext>
            </a:extLst>
          </p:cNvPr>
          <p:cNvSpPr/>
          <p:nvPr/>
        </p:nvSpPr>
        <p:spPr>
          <a:xfrm>
            <a:off x="8937727" y="6364450"/>
            <a:ext cx="3120444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3" name="AutoShape 17">
            <a:extLst>
              <a:ext uri="{FF2B5EF4-FFF2-40B4-BE49-F238E27FC236}">
                <a16:creationId xmlns:a16="http://schemas.microsoft.com/office/drawing/2014/main" xmlns="" id="{ED05831D-229F-6B0D-682B-CB6F43A6A37B}"/>
              </a:ext>
            </a:extLst>
          </p:cNvPr>
          <p:cNvSpPr/>
          <p:nvPr/>
        </p:nvSpPr>
        <p:spPr>
          <a:xfrm>
            <a:off x="12317640" y="4569362"/>
            <a:ext cx="2655232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4" name="AutoShape 18">
            <a:extLst>
              <a:ext uri="{FF2B5EF4-FFF2-40B4-BE49-F238E27FC236}">
                <a16:creationId xmlns:a16="http://schemas.microsoft.com/office/drawing/2014/main" xmlns="" id="{BD2A7461-2C69-8653-ADA1-DE6E4334CBC1}"/>
              </a:ext>
            </a:extLst>
          </p:cNvPr>
          <p:cNvSpPr/>
          <p:nvPr/>
        </p:nvSpPr>
        <p:spPr>
          <a:xfrm>
            <a:off x="15277672" y="4555732"/>
            <a:ext cx="2655232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5" name="AutoShape 19">
            <a:extLst>
              <a:ext uri="{FF2B5EF4-FFF2-40B4-BE49-F238E27FC236}">
                <a16:creationId xmlns:a16="http://schemas.microsoft.com/office/drawing/2014/main" xmlns="" id="{7A6CFEFA-DB3B-6744-9945-51CEE5FD5207}"/>
              </a:ext>
            </a:extLst>
          </p:cNvPr>
          <p:cNvSpPr/>
          <p:nvPr/>
        </p:nvSpPr>
        <p:spPr>
          <a:xfrm>
            <a:off x="12935048" y="6391950"/>
            <a:ext cx="4642761" cy="1044138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06" name="Freeform 20">
            <a:extLst>
              <a:ext uri="{FF2B5EF4-FFF2-40B4-BE49-F238E27FC236}">
                <a16:creationId xmlns:a16="http://schemas.microsoft.com/office/drawing/2014/main" xmlns="" id="{FEDEFB24-A415-BA69-73D6-E68913A8738E}"/>
              </a:ext>
            </a:extLst>
          </p:cNvPr>
          <p:cNvSpPr/>
          <p:nvPr/>
        </p:nvSpPr>
        <p:spPr>
          <a:xfrm rot="-5400000">
            <a:off x="15066135" y="5033069"/>
            <a:ext cx="423073" cy="1434145"/>
          </a:xfrm>
          <a:custGeom>
            <a:avLst/>
            <a:gdLst/>
            <a:ahLst/>
            <a:cxnLst/>
            <a:rect l="l" t="t" r="r" b="b"/>
            <a:pathLst>
              <a:path w="423073" h="1434145">
                <a:moveTo>
                  <a:pt x="0" y="0"/>
                </a:moveTo>
                <a:lnTo>
                  <a:pt x="423073" y="0"/>
                </a:lnTo>
                <a:lnTo>
                  <a:pt x="423073" y="1434145"/>
                </a:lnTo>
                <a:lnTo>
                  <a:pt x="0" y="143414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7" name="TextBox 21">
            <a:extLst>
              <a:ext uri="{FF2B5EF4-FFF2-40B4-BE49-F238E27FC236}">
                <a16:creationId xmlns:a16="http://schemas.microsoft.com/office/drawing/2014/main" xmlns="" id="{C52EEA18-DE50-A801-3B88-6217CB9BDDBC}"/>
              </a:ext>
            </a:extLst>
          </p:cNvPr>
          <p:cNvSpPr txBox="1"/>
          <p:nvPr/>
        </p:nvSpPr>
        <p:spPr>
          <a:xfrm>
            <a:off x="13223769" y="6584453"/>
            <a:ext cx="416963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соціальне страхування працівників (10,2 млн застрахованих)</a:t>
            </a:r>
          </a:p>
        </p:txBody>
      </p:sp>
      <p:sp>
        <p:nvSpPr>
          <p:cNvPr id="108" name="Freeform 22">
            <a:extLst>
              <a:ext uri="{FF2B5EF4-FFF2-40B4-BE49-F238E27FC236}">
                <a16:creationId xmlns:a16="http://schemas.microsoft.com/office/drawing/2014/main" xmlns="" id="{3CB9F17E-6521-829E-BED7-3B690C306CEA}"/>
              </a:ext>
            </a:extLst>
          </p:cNvPr>
          <p:cNvSpPr/>
          <p:nvPr/>
        </p:nvSpPr>
        <p:spPr>
          <a:xfrm rot="5400000">
            <a:off x="14855978" y="6227547"/>
            <a:ext cx="679467" cy="163921"/>
          </a:xfrm>
          <a:custGeom>
            <a:avLst/>
            <a:gdLst/>
            <a:ahLst/>
            <a:cxnLst/>
            <a:rect l="l" t="t" r="r" b="b"/>
            <a:pathLst>
              <a:path w="679467" h="163921">
                <a:moveTo>
                  <a:pt x="0" y="0"/>
                </a:moveTo>
                <a:lnTo>
                  <a:pt x="679466" y="0"/>
                </a:lnTo>
                <a:lnTo>
                  <a:pt x="679466" y="163922"/>
                </a:lnTo>
                <a:lnTo>
                  <a:pt x="0" y="16392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9" name="Group 23">
            <a:extLst>
              <a:ext uri="{FF2B5EF4-FFF2-40B4-BE49-F238E27FC236}">
                <a16:creationId xmlns:a16="http://schemas.microsoft.com/office/drawing/2014/main" xmlns="" id="{EC1E6146-2ED5-C101-977C-547ABDEC063C}"/>
              </a:ext>
            </a:extLst>
          </p:cNvPr>
          <p:cNvGrpSpPr/>
          <p:nvPr/>
        </p:nvGrpSpPr>
        <p:grpSpPr>
          <a:xfrm>
            <a:off x="5117872" y="1806137"/>
            <a:ext cx="2967795" cy="1044138"/>
            <a:chOff x="0" y="0"/>
            <a:chExt cx="3957059" cy="1392183"/>
          </a:xfrm>
        </p:grpSpPr>
        <p:sp>
          <p:nvSpPr>
            <p:cNvPr id="110" name="AutoShape 24">
              <a:extLst>
                <a:ext uri="{FF2B5EF4-FFF2-40B4-BE49-F238E27FC236}">
                  <a16:creationId xmlns:a16="http://schemas.microsoft.com/office/drawing/2014/main" xmlns="" id="{AB673535-8A14-45AE-089D-BD78E70E01F5}"/>
                </a:ext>
              </a:extLst>
            </p:cNvPr>
            <p:cNvSpPr/>
            <p:nvPr/>
          </p:nvSpPr>
          <p:spPr>
            <a:xfrm>
              <a:off x="0" y="0"/>
              <a:ext cx="3957059" cy="1392183"/>
            </a:xfrm>
            <a:prstGeom prst="rect">
              <a:avLst/>
            </a:prstGeom>
            <a:solidFill>
              <a:srgbClr val="022A60"/>
            </a:solidFill>
          </p:spPr>
        </p:sp>
        <p:sp>
          <p:nvSpPr>
            <p:cNvPr id="111" name="TextBox 25">
              <a:extLst>
                <a:ext uri="{FF2B5EF4-FFF2-40B4-BE49-F238E27FC236}">
                  <a16:creationId xmlns:a16="http://schemas.microsoft.com/office/drawing/2014/main" xmlns="" id="{9DE00F22-D962-C9BD-B66B-3D372EA76DEE}"/>
                </a:ext>
              </a:extLst>
            </p:cNvPr>
            <p:cNvSpPr txBox="1"/>
            <p:nvPr/>
          </p:nvSpPr>
          <p:spPr>
            <a:xfrm>
              <a:off x="0" y="269372"/>
              <a:ext cx="3957059" cy="815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Inter Bold"/>
                </a:rPr>
                <a:t>лікування та реабілітація постраждалих осіб</a:t>
              </a:r>
            </a:p>
          </p:txBody>
        </p:sp>
      </p:grpSp>
      <p:sp>
        <p:nvSpPr>
          <p:cNvPr id="112" name="AutoShape 26">
            <a:extLst>
              <a:ext uri="{FF2B5EF4-FFF2-40B4-BE49-F238E27FC236}">
                <a16:creationId xmlns:a16="http://schemas.microsoft.com/office/drawing/2014/main" xmlns="" id="{54312E67-6775-E519-6195-E87E9DB7D250}"/>
              </a:ext>
            </a:extLst>
          </p:cNvPr>
          <p:cNvSpPr/>
          <p:nvPr/>
        </p:nvSpPr>
        <p:spPr>
          <a:xfrm>
            <a:off x="5117872" y="571500"/>
            <a:ext cx="2984253" cy="1044138"/>
          </a:xfrm>
          <a:prstGeom prst="rect">
            <a:avLst/>
          </a:prstGeom>
          <a:solidFill>
            <a:srgbClr val="022A60"/>
          </a:solidFill>
        </p:spPr>
      </p:sp>
      <p:grpSp>
        <p:nvGrpSpPr>
          <p:cNvPr id="113" name="Group 27">
            <a:extLst>
              <a:ext uri="{FF2B5EF4-FFF2-40B4-BE49-F238E27FC236}">
                <a16:creationId xmlns:a16="http://schemas.microsoft.com/office/drawing/2014/main" xmlns="" id="{192A02C6-1914-8C72-0339-0CE4FB19E116}"/>
              </a:ext>
            </a:extLst>
          </p:cNvPr>
          <p:cNvGrpSpPr/>
          <p:nvPr/>
        </p:nvGrpSpPr>
        <p:grpSpPr>
          <a:xfrm>
            <a:off x="10740586" y="1806137"/>
            <a:ext cx="2967795" cy="1044138"/>
            <a:chOff x="0" y="0"/>
            <a:chExt cx="3957059" cy="1392183"/>
          </a:xfrm>
        </p:grpSpPr>
        <p:sp>
          <p:nvSpPr>
            <p:cNvPr id="114" name="AutoShape 28">
              <a:extLst>
                <a:ext uri="{FF2B5EF4-FFF2-40B4-BE49-F238E27FC236}">
                  <a16:creationId xmlns:a16="http://schemas.microsoft.com/office/drawing/2014/main" xmlns="" id="{558A4373-EA7E-70B9-495A-D02336720B87}"/>
                </a:ext>
              </a:extLst>
            </p:cNvPr>
            <p:cNvSpPr/>
            <p:nvPr/>
          </p:nvSpPr>
          <p:spPr>
            <a:xfrm>
              <a:off x="0" y="0"/>
              <a:ext cx="3957059" cy="1392183"/>
            </a:xfrm>
            <a:prstGeom prst="rect">
              <a:avLst/>
            </a:prstGeom>
            <a:solidFill>
              <a:srgbClr val="022A60"/>
            </a:solidFill>
          </p:spPr>
        </p:sp>
        <p:sp>
          <p:nvSpPr>
            <p:cNvPr id="115" name="TextBox 29">
              <a:extLst>
                <a:ext uri="{FF2B5EF4-FFF2-40B4-BE49-F238E27FC236}">
                  <a16:creationId xmlns:a16="http://schemas.microsoft.com/office/drawing/2014/main" xmlns="" id="{4765827C-25BD-1DD2-83EA-2BEBD70578B8}"/>
                </a:ext>
              </a:extLst>
            </p:cNvPr>
            <p:cNvSpPr txBox="1"/>
            <p:nvPr/>
          </p:nvSpPr>
          <p:spPr>
            <a:xfrm>
              <a:off x="0" y="269372"/>
              <a:ext cx="3957059" cy="815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Inter Bold"/>
                </a:rPr>
                <a:t>профспілкове навчання та дослідна робота</a:t>
              </a:r>
            </a:p>
          </p:txBody>
        </p:sp>
      </p:grpSp>
      <p:sp>
        <p:nvSpPr>
          <p:cNvPr id="116" name="AutoShape 30">
            <a:extLst>
              <a:ext uri="{FF2B5EF4-FFF2-40B4-BE49-F238E27FC236}">
                <a16:creationId xmlns:a16="http://schemas.microsoft.com/office/drawing/2014/main" xmlns="" id="{96BA299F-9CDB-99DB-A945-3D63788BECC2}"/>
              </a:ext>
            </a:extLst>
          </p:cNvPr>
          <p:cNvSpPr/>
          <p:nvPr/>
        </p:nvSpPr>
        <p:spPr>
          <a:xfrm>
            <a:off x="10740586" y="571500"/>
            <a:ext cx="2984253" cy="1044138"/>
          </a:xfrm>
          <a:prstGeom prst="rect">
            <a:avLst/>
          </a:prstGeom>
          <a:solidFill>
            <a:srgbClr val="022A60"/>
          </a:solidFill>
        </p:spPr>
      </p:sp>
      <p:grpSp>
        <p:nvGrpSpPr>
          <p:cNvPr id="117" name="Group 31">
            <a:extLst>
              <a:ext uri="{FF2B5EF4-FFF2-40B4-BE49-F238E27FC236}">
                <a16:creationId xmlns:a16="http://schemas.microsoft.com/office/drawing/2014/main" xmlns="" id="{DA7A8852-BD4A-4B00-1108-4F620F758E1E}"/>
              </a:ext>
            </a:extLst>
          </p:cNvPr>
          <p:cNvGrpSpPr/>
          <p:nvPr/>
        </p:nvGrpSpPr>
        <p:grpSpPr>
          <a:xfrm>
            <a:off x="14291505" y="1321649"/>
            <a:ext cx="2967795" cy="729813"/>
            <a:chOff x="0" y="0"/>
            <a:chExt cx="3957059" cy="973083"/>
          </a:xfrm>
        </p:grpSpPr>
        <p:sp>
          <p:nvSpPr>
            <p:cNvPr id="118" name="AutoShape 32">
              <a:extLst>
                <a:ext uri="{FF2B5EF4-FFF2-40B4-BE49-F238E27FC236}">
                  <a16:creationId xmlns:a16="http://schemas.microsoft.com/office/drawing/2014/main" xmlns="" id="{1F29658A-9D72-0C03-9AF4-BF0065413B13}"/>
                </a:ext>
              </a:extLst>
            </p:cNvPr>
            <p:cNvSpPr/>
            <p:nvPr/>
          </p:nvSpPr>
          <p:spPr>
            <a:xfrm>
              <a:off x="0" y="0"/>
              <a:ext cx="3957059" cy="973083"/>
            </a:xfrm>
            <a:prstGeom prst="rect">
              <a:avLst/>
            </a:prstGeom>
            <a:solidFill>
              <a:srgbClr val="022A60"/>
            </a:solidFill>
          </p:spPr>
        </p:sp>
        <p:sp>
          <p:nvSpPr>
            <p:cNvPr id="119" name="TextBox 33">
              <a:extLst>
                <a:ext uri="{FF2B5EF4-FFF2-40B4-BE49-F238E27FC236}">
                  <a16:creationId xmlns:a16="http://schemas.microsoft.com/office/drawing/2014/main" xmlns="" id="{22E18267-E3E0-11A8-39C4-5AC5DE5A8C59}"/>
                </a:ext>
              </a:extLst>
            </p:cNvPr>
            <p:cNvSpPr txBox="1"/>
            <p:nvPr/>
          </p:nvSpPr>
          <p:spPr>
            <a:xfrm>
              <a:off x="0" y="269372"/>
              <a:ext cx="3957059" cy="396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FFFFFF"/>
                  </a:solidFill>
                  <a:latin typeface="Inter Bold"/>
                </a:rPr>
                <a:t>Наглядова рада АПСВТ</a:t>
              </a:r>
            </a:p>
          </p:txBody>
        </p:sp>
      </p:grpSp>
      <p:sp>
        <p:nvSpPr>
          <p:cNvPr id="120" name="Freeform 34">
            <a:extLst>
              <a:ext uri="{FF2B5EF4-FFF2-40B4-BE49-F238E27FC236}">
                <a16:creationId xmlns:a16="http://schemas.microsoft.com/office/drawing/2014/main" xmlns="" id="{BEEC26BF-DF2C-3D68-B1F2-FAC6A16AAEA0}"/>
              </a:ext>
            </a:extLst>
          </p:cNvPr>
          <p:cNvSpPr/>
          <p:nvPr/>
        </p:nvSpPr>
        <p:spPr>
          <a:xfrm flipH="1">
            <a:off x="13724839" y="727819"/>
            <a:ext cx="704235" cy="1917472"/>
          </a:xfrm>
          <a:custGeom>
            <a:avLst/>
            <a:gdLst/>
            <a:ahLst/>
            <a:cxnLst/>
            <a:rect l="l" t="t" r="r" b="b"/>
            <a:pathLst>
              <a:path w="704235" h="1917472">
                <a:moveTo>
                  <a:pt x="704235" y="0"/>
                </a:moveTo>
                <a:lnTo>
                  <a:pt x="0" y="0"/>
                </a:lnTo>
                <a:lnTo>
                  <a:pt x="0" y="1917472"/>
                </a:lnTo>
                <a:lnTo>
                  <a:pt x="704235" y="1917472"/>
                </a:lnTo>
                <a:lnTo>
                  <a:pt x="704235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1" name="Freeform 35">
            <a:extLst>
              <a:ext uri="{FF2B5EF4-FFF2-40B4-BE49-F238E27FC236}">
                <a16:creationId xmlns:a16="http://schemas.microsoft.com/office/drawing/2014/main" xmlns="" id="{7AB8B328-E0F4-75A3-5E01-92678295FBD5}"/>
              </a:ext>
            </a:extLst>
          </p:cNvPr>
          <p:cNvSpPr/>
          <p:nvPr/>
        </p:nvSpPr>
        <p:spPr>
          <a:xfrm>
            <a:off x="4394586" y="727819"/>
            <a:ext cx="704235" cy="1917472"/>
          </a:xfrm>
          <a:custGeom>
            <a:avLst/>
            <a:gdLst/>
            <a:ahLst/>
            <a:cxnLst/>
            <a:rect l="l" t="t" r="r" b="b"/>
            <a:pathLst>
              <a:path w="704235" h="1917472">
                <a:moveTo>
                  <a:pt x="0" y="0"/>
                </a:moveTo>
                <a:lnTo>
                  <a:pt x="704236" y="0"/>
                </a:lnTo>
                <a:lnTo>
                  <a:pt x="704236" y="1917472"/>
                </a:lnTo>
                <a:lnTo>
                  <a:pt x="0" y="1917472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122" name="Group 36">
            <a:extLst>
              <a:ext uri="{FF2B5EF4-FFF2-40B4-BE49-F238E27FC236}">
                <a16:creationId xmlns:a16="http://schemas.microsoft.com/office/drawing/2014/main" xmlns="" id="{3FE7BFB1-0F78-ECBD-1767-08EE4FC23C8C}"/>
              </a:ext>
            </a:extLst>
          </p:cNvPr>
          <p:cNvGrpSpPr/>
          <p:nvPr/>
        </p:nvGrpSpPr>
        <p:grpSpPr>
          <a:xfrm>
            <a:off x="1407742" y="986987"/>
            <a:ext cx="2967795" cy="1358463"/>
            <a:chOff x="0" y="0"/>
            <a:chExt cx="3957059" cy="1811283"/>
          </a:xfrm>
        </p:grpSpPr>
        <p:sp>
          <p:nvSpPr>
            <p:cNvPr id="123" name="AutoShape 37">
              <a:extLst>
                <a:ext uri="{FF2B5EF4-FFF2-40B4-BE49-F238E27FC236}">
                  <a16:creationId xmlns:a16="http://schemas.microsoft.com/office/drawing/2014/main" xmlns="" id="{CBFDB440-21DE-2DB9-9246-21A224E0B7FA}"/>
                </a:ext>
              </a:extLst>
            </p:cNvPr>
            <p:cNvSpPr/>
            <p:nvPr/>
          </p:nvSpPr>
          <p:spPr>
            <a:xfrm>
              <a:off x="0" y="0"/>
              <a:ext cx="3957059" cy="1811283"/>
            </a:xfrm>
            <a:prstGeom prst="rect">
              <a:avLst/>
            </a:prstGeom>
            <a:solidFill>
              <a:srgbClr val="022A60"/>
            </a:solidFill>
          </p:spPr>
        </p:sp>
        <p:sp>
          <p:nvSpPr>
            <p:cNvPr id="124" name="TextBox 38">
              <a:extLst>
                <a:ext uri="{FF2B5EF4-FFF2-40B4-BE49-F238E27FC236}">
                  <a16:creationId xmlns:a16="http://schemas.microsoft.com/office/drawing/2014/main" xmlns="" id="{D5E72BB1-D683-9821-ED2E-F857A191F245}"/>
                </a:ext>
              </a:extLst>
            </p:cNvPr>
            <p:cNvSpPr txBox="1"/>
            <p:nvPr/>
          </p:nvSpPr>
          <p:spPr>
            <a:xfrm>
              <a:off x="0" y="269372"/>
              <a:ext cx="3957059" cy="12344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 err="1">
                  <a:solidFill>
                    <a:srgbClr val="FFFFFF"/>
                  </a:solidFill>
                  <a:latin typeface="Inter Bold"/>
                </a:rPr>
                <a:t>Наглядові</a:t>
              </a:r>
              <a:r>
                <a:rPr lang="en-US" sz="1800" dirty="0">
                  <a:solidFill>
                    <a:srgbClr val="FFFFFF"/>
                  </a:solidFill>
                  <a:latin typeface="Inter Bold"/>
                </a:rPr>
                <a:t> </a:t>
              </a:r>
              <a:r>
                <a:rPr lang="en-US" sz="1800" dirty="0" err="1">
                  <a:solidFill>
                    <a:srgbClr val="FFFFFF"/>
                  </a:solidFill>
                  <a:latin typeface="Inter Bold"/>
                </a:rPr>
                <a:t>ради</a:t>
              </a:r>
              <a:r>
                <a:rPr lang="en-US" sz="1800" dirty="0">
                  <a:solidFill>
                    <a:srgbClr val="FFFFFF"/>
                  </a:solidFill>
                  <a:latin typeface="Inter Bold"/>
                </a:rPr>
                <a:t> </a:t>
              </a:r>
              <a:r>
                <a:rPr lang="en-US" sz="1800" dirty="0" err="1">
                  <a:solidFill>
                    <a:srgbClr val="FFFFFF"/>
                  </a:solidFill>
                  <a:latin typeface="Inter Bold"/>
                </a:rPr>
                <a:t>Укрпрофоздоровниця</a:t>
              </a:r>
              <a:r>
                <a:rPr lang="en-US" sz="1800" dirty="0">
                  <a:solidFill>
                    <a:srgbClr val="FFFFFF"/>
                  </a:solidFill>
                  <a:latin typeface="Inter Bold"/>
                </a:rPr>
                <a:t> </a:t>
              </a:r>
              <a:r>
                <a:rPr lang="en-US" sz="1800" dirty="0" err="1">
                  <a:solidFill>
                    <a:srgbClr val="FFFFFF"/>
                  </a:solidFill>
                  <a:latin typeface="Inter Bold"/>
                </a:rPr>
                <a:t>та</a:t>
              </a:r>
              <a:r>
                <a:rPr lang="en-US" sz="1800" dirty="0">
                  <a:solidFill>
                    <a:srgbClr val="FFFFFF"/>
                  </a:solidFill>
                  <a:latin typeface="Inter Bold"/>
                </a:rPr>
                <a:t> </a:t>
              </a:r>
              <a:r>
                <a:rPr lang="en-US" sz="1800" dirty="0" err="1">
                  <a:solidFill>
                    <a:srgbClr val="FFFFFF"/>
                  </a:solidFill>
                  <a:latin typeface="Inter Bold"/>
                </a:rPr>
                <a:t>Укрпрофтур</a:t>
              </a:r>
              <a:endParaRPr lang="en-US" sz="1800" dirty="0">
                <a:solidFill>
                  <a:srgbClr val="FFFFFF"/>
                </a:solidFill>
                <a:latin typeface="Inter Bold"/>
              </a:endParaRPr>
            </a:p>
          </p:txBody>
        </p:sp>
      </p:grpSp>
      <p:sp>
        <p:nvSpPr>
          <p:cNvPr id="125" name="Freeform 39">
            <a:extLst>
              <a:ext uri="{FF2B5EF4-FFF2-40B4-BE49-F238E27FC236}">
                <a16:creationId xmlns:a16="http://schemas.microsoft.com/office/drawing/2014/main" xmlns="" id="{4A431DF4-E339-21F9-0EFF-73E0B7846A61}"/>
              </a:ext>
            </a:extLst>
          </p:cNvPr>
          <p:cNvSpPr/>
          <p:nvPr/>
        </p:nvSpPr>
        <p:spPr>
          <a:xfrm rot="5400000">
            <a:off x="3842845" y="5862266"/>
            <a:ext cx="691655" cy="166862"/>
          </a:xfrm>
          <a:custGeom>
            <a:avLst/>
            <a:gdLst/>
            <a:ahLst/>
            <a:cxnLst/>
            <a:rect l="l" t="t" r="r" b="b"/>
            <a:pathLst>
              <a:path w="691655" h="166862">
                <a:moveTo>
                  <a:pt x="0" y="0"/>
                </a:moveTo>
                <a:lnTo>
                  <a:pt x="691654" y="0"/>
                </a:lnTo>
                <a:lnTo>
                  <a:pt x="691654" y="166861"/>
                </a:lnTo>
                <a:lnTo>
                  <a:pt x="0" y="16686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6" name="Freeform 40">
            <a:extLst>
              <a:ext uri="{FF2B5EF4-FFF2-40B4-BE49-F238E27FC236}">
                <a16:creationId xmlns:a16="http://schemas.microsoft.com/office/drawing/2014/main" xmlns="" id="{ECDBACFD-0625-AB49-3F2D-31CC28A9FC9F}"/>
              </a:ext>
            </a:extLst>
          </p:cNvPr>
          <p:cNvSpPr/>
          <p:nvPr/>
        </p:nvSpPr>
        <p:spPr>
          <a:xfrm rot="5400000">
            <a:off x="6802368" y="5903518"/>
            <a:ext cx="691655" cy="166862"/>
          </a:xfrm>
          <a:custGeom>
            <a:avLst/>
            <a:gdLst/>
            <a:ahLst/>
            <a:cxnLst/>
            <a:rect l="l" t="t" r="r" b="b"/>
            <a:pathLst>
              <a:path w="691655" h="166862">
                <a:moveTo>
                  <a:pt x="0" y="0"/>
                </a:moveTo>
                <a:lnTo>
                  <a:pt x="691655" y="0"/>
                </a:lnTo>
                <a:lnTo>
                  <a:pt x="691655" y="166862"/>
                </a:lnTo>
                <a:lnTo>
                  <a:pt x="0" y="1668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7" name="Freeform 41">
            <a:extLst>
              <a:ext uri="{FF2B5EF4-FFF2-40B4-BE49-F238E27FC236}">
                <a16:creationId xmlns:a16="http://schemas.microsoft.com/office/drawing/2014/main" xmlns="" id="{A368FE4F-346D-1562-3E07-D45E302AC3A1}"/>
              </a:ext>
            </a:extLst>
          </p:cNvPr>
          <p:cNvSpPr/>
          <p:nvPr/>
        </p:nvSpPr>
        <p:spPr>
          <a:xfrm rot="5400000">
            <a:off x="10142597" y="5903518"/>
            <a:ext cx="691655" cy="166862"/>
          </a:xfrm>
          <a:custGeom>
            <a:avLst/>
            <a:gdLst/>
            <a:ahLst/>
            <a:cxnLst/>
            <a:rect l="l" t="t" r="r" b="b"/>
            <a:pathLst>
              <a:path w="691655" h="166862">
                <a:moveTo>
                  <a:pt x="0" y="0"/>
                </a:moveTo>
                <a:lnTo>
                  <a:pt x="691654" y="0"/>
                </a:lnTo>
                <a:lnTo>
                  <a:pt x="691654" y="166862"/>
                </a:lnTo>
                <a:lnTo>
                  <a:pt x="0" y="1668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8" name="AutoShape 42">
            <a:extLst>
              <a:ext uri="{FF2B5EF4-FFF2-40B4-BE49-F238E27FC236}">
                <a16:creationId xmlns:a16="http://schemas.microsoft.com/office/drawing/2014/main" xmlns="" id="{06638F4C-FB14-A13E-5CFC-2C38BA0329BA}"/>
              </a:ext>
            </a:extLst>
          </p:cNvPr>
          <p:cNvSpPr/>
          <p:nvPr/>
        </p:nvSpPr>
        <p:spPr>
          <a:xfrm>
            <a:off x="7231626" y="7773807"/>
            <a:ext cx="3734350" cy="805494"/>
          </a:xfrm>
          <a:prstGeom prst="rect">
            <a:avLst/>
          </a:prstGeom>
          <a:solidFill>
            <a:srgbClr val="022A60"/>
          </a:solidFill>
        </p:spPr>
      </p:sp>
      <p:sp>
        <p:nvSpPr>
          <p:cNvPr id="129" name="Freeform 43">
            <a:extLst>
              <a:ext uri="{FF2B5EF4-FFF2-40B4-BE49-F238E27FC236}">
                <a16:creationId xmlns:a16="http://schemas.microsoft.com/office/drawing/2014/main" xmlns="" id="{730E71CC-0EC2-ECE9-182C-A9A6D5F13A3E}"/>
              </a:ext>
            </a:extLst>
          </p:cNvPr>
          <p:cNvSpPr/>
          <p:nvPr/>
        </p:nvSpPr>
        <p:spPr>
          <a:xfrm>
            <a:off x="4267907" y="8722176"/>
            <a:ext cx="1233692" cy="1233692"/>
          </a:xfrm>
          <a:custGeom>
            <a:avLst/>
            <a:gdLst/>
            <a:ahLst/>
            <a:cxnLst/>
            <a:rect l="l" t="t" r="r" b="b"/>
            <a:pathLst>
              <a:path w="1233692" h="1233692">
                <a:moveTo>
                  <a:pt x="0" y="0"/>
                </a:moveTo>
                <a:lnTo>
                  <a:pt x="1233692" y="0"/>
                </a:lnTo>
                <a:lnTo>
                  <a:pt x="1233692" y="1233693"/>
                </a:lnTo>
                <a:lnTo>
                  <a:pt x="0" y="1233693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0" name="TextBox 44">
            <a:extLst>
              <a:ext uri="{FF2B5EF4-FFF2-40B4-BE49-F238E27FC236}">
                <a16:creationId xmlns:a16="http://schemas.microsoft.com/office/drawing/2014/main" xmlns="" id="{30C8DF6B-84F3-B7C6-2667-7680A6E17D00}"/>
              </a:ext>
            </a:extLst>
          </p:cNvPr>
          <p:cNvSpPr txBox="1"/>
          <p:nvPr/>
        </p:nvSpPr>
        <p:spPr>
          <a:xfrm>
            <a:off x="4135251" y="9112327"/>
            <a:ext cx="1499004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13376"/>
                </a:solidFill>
                <a:latin typeface="Inter Bold"/>
              </a:rPr>
              <a:t>МКП</a:t>
            </a:r>
          </a:p>
        </p:txBody>
      </p:sp>
      <p:grpSp>
        <p:nvGrpSpPr>
          <p:cNvPr id="131" name="Group 45">
            <a:extLst>
              <a:ext uri="{FF2B5EF4-FFF2-40B4-BE49-F238E27FC236}">
                <a16:creationId xmlns:a16="http://schemas.microsoft.com/office/drawing/2014/main" xmlns="" id="{F08284E5-47C9-F954-2C25-7224778EDBA2}"/>
              </a:ext>
            </a:extLst>
          </p:cNvPr>
          <p:cNvGrpSpPr/>
          <p:nvPr/>
        </p:nvGrpSpPr>
        <p:grpSpPr>
          <a:xfrm>
            <a:off x="5341099" y="8769189"/>
            <a:ext cx="1858399" cy="1233692"/>
            <a:chOff x="0" y="0"/>
            <a:chExt cx="2477865" cy="1644923"/>
          </a:xfrm>
        </p:grpSpPr>
        <p:sp>
          <p:nvSpPr>
            <p:cNvPr id="132" name="Freeform 46">
              <a:extLst>
                <a:ext uri="{FF2B5EF4-FFF2-40B4-BE49-F238E27FC236}">
                  <a16:creationId xmlns:a16="http://schemas.microsoft.com/office/drawing/2014/main" xmlns="" id="{D5658B6B-3188-D5FA-A362-A4CC1FDE07F3}"/>
                </a:ext>
              </a:extLst>
            </p:cNvPr>
            <p:cNvSpPr/>
            <p:nvPr/>
          </p:nvSpPr>
          <p:spPr>
            <a:xfrm>
              <a:off x="428174" y="0"/>
              <a:ext cx="1644923" cy="1644923"/>
            </a:xfrm>
            <a:custGeom>
              <a:avLst/>
              <a:gdLst/>
              <a:ahLst/>
              <a:cxnLst/>
              <a:rect l="l" t="t" r="r" b="b"/>
              <a:pathLst>
                <a:path w="1644923" h="1644923">
                  <a:moveTo>
                    <a:pt x="0" y="0"/>
                  </a:moveTo>
                  <a:lnTo>
                    <a:pt x="1644924" y="0"/>
                  </a:lnTo>
                  <a:lnTo>
                    <a:pt x="1644924" y="1644923"/>
                  </a:lnTo>
                  <a:lnTo>
                    <a:pt x="0" y="1644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3" name="TextBox 47">
              <a:extLst>
                <a:ext uri="{FF2B5EF4-FFF2-40B4-BE49-F238E27FC236}">
                  <a16:creationId xmlns:a16="http://schemas.microsoft.com/office/drawing/2014/main" xmlns="" id="{43C2A4B0-0446-5516-B94D-246619415BDF}"/>
                </a:ext>
              </a:extLst>
            </p:cNvPr>
            <p:cNvSpPr txBox="1"/>
            <p:nvPr/>
          </p:nvSpPr>
          <p:spPr>
            <a:xfrm>
              <a:off x="0" y="515186"/>
              <a:ext cx="2477865" cy="525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13376"/>
                  </a:solidFill>
                  <a:latin typeface="Inter Bold"/>
                </a:rPr>
                <a:t>ПЕРР</a:t>
              </a:r>
            </a:p>
          </p:txBody>
        </p:sp>
      </p:grpSp>
      <p:grpSp>
        <p:nvGrpSpPr>
          <p:cNvPr id="134" name="Group 48">
            <a:extLst>
              <a:ext uri="{FF2B5EF4-FFF2-40B4-BE49-F238E27FC236}">
                <a16:creationId xmlns:a16="http://schemas.microsoft.com/office/drawing/2014/main" xmlns="" id="{B5EBEDA8-6EFF-A913-864F-C1FD6336385B}"/>
              </a:ext>
            </a:extLst>
          </p:cNvPr>
          <p:cNvGrpSpPr/>
          <p:nvPr/>
        </p:nvGrpSpPr>
        <p:grpSpPr>
          <a:xfrm>
            <a:off x="7053502" y="8769189"/>
            <a:ext cx="1248458" cy="1233692"/>
            <a:chOff x="0" y="0"/>
            <a:chExt cx="1664610" cy="1644923"/>
          </a:xfrm>
        </p:grpSpPr>
        <p:sp>
          <p:nvSpPr>
            <p:cNvPr id="135" name="Freeform 49">
              <a:extLst>
                <a:ext uri="{FF2B5EF4-FFF2-40B4-BE49-F238E27FC236}">
                  <a16:creationId xmlns:a16="http://schemas.microsoft.com/office/drawing/2014/main" xmlns="" id="{BA37F718-D728-7448-C50B-B645D9AEDC06}"/>
                </a:ext>
              </a:extLst>
            </p:cNvPr>
            <p:cNvSpPr/>
            <p:nvPr/>
          </p:nvSpPr>
          <p:spPr>
            <a:xfrm>
              <a:off x="19687" y="0"/>
              <a:ext cx="1644923" cy="1644923"/>
            </a:xfrm>
            <a:custGeom>
              <a:avLst/>
              <a:gdLst/>
              <a:ahLst/>
              <a:cxnLst/>
              <a:rect l="l" t="t" r="r" b="b"/>
              <a:pathLst>
                <a:path w="1644923" h="1644923">
                  <a:moveTo>
                    <a:pt x="0" y="0"/>
                  </a:moveTo>
                  <a:lnTo>
                    <a:pt x="1644923" y="0"/>
                  </a:lnTo>
                  <a:lnTo>
                    <a:pt x="1644923" y="1644923"/>
                  </a:lnTo>
                  <a:lnTo>
                    <a:pt x="0" y="1644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6" name="TextBox 50">
              <a:extLst>
                <a:ext uri="{FF2B5EF4-FFF2-40B4-BE49-F238E27FC236}">
                  <a16:creationId xmlns:a16="http://schemas.microsoft.com/office/drawing/2014/main" xmlns="" id="{02C54C7D-AEEA-6CDF-9842-645ABBFA6C94}"/>
                </a:ext>
              </a:extLst>
            </p:cNvPr>
            <p:cNvSpPr txBox="1"/>
            <p:nvPr/>
          </p:nvSpPr>
          <p:spPr>
            <a:xfrm>
              <a:off x="0" y="515186"/>
              <a:ext cx="1639665" cy="525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13376"/>
                  </a:solidFill>
                  <a:latin typeface="Inter Bold"/>
                </a:rPr>
                <a:t>ЄКП</a:t>
              </a:r>
            </a:p>
          </p:txBody>
        </p:sp>
      </p:grpSp>
      <p:grpSp>
        <p:nvGrpSpPr>
          <p:cNvPr id="137" name="Group 51">
            <a:extLst>
              <a:ext uri="{FF2B5EF4-FFF2-40B4-BE49-F238E27FC236}">
                <a16:creationId xmlns:a16="http://schemas.microsoft.com/office/drawing/2014/main" xmlns="" id="{15A45473-DCE6-7E4F-8A26-E1B4711BB038}"/>
              </a:ext>
            </a:extLst>
          </p:cNvPr>
          <p:cNvGrpSpPr/>
          <p:nvPr/>
        </p:nvGrpSpPr>
        <p:grpSpPr>
          <a:xfrm>
            <a:off x="8471680" y="8769189"/>
            <a:ext cx="1262725" cy="1233692"/>
            <a:chOff x="0" y="0"/>
            <a:chExt cx="1683634" cy="1644923"/>
          </a:xfrm>
        </p:grpSpPr>
        <p:sp>
          <p:nvSpPr>
            <p:cNvPr id="138" name="Freeform 52">
              <a:extLst>
                <a:ext uri="{FF2B5EF4-FFF2-40B4-BE49-F238E27FC236}">
                  <a16:creationId xmlns:a16="http://schemas.microsoft.com/office/drawing/2014/main" xmlns="" id="{A7887784-FFAD-4758-FEA9-AEF82236DFB6}"/>
                </a:ext>
              </a:extLst>
            </p:cNvPr>
            <p:cNvSpPr/>
            <p:nvPr/>
          </p:nvSpPr>
          <p:spPr>
            <a:xfrm>
              <a:off x="0" y="0"/>
              <a:ext cx="1644923" cy="1644923"/>
            </a:xfrm>
            <a:custGeom>
              <a:avLst/>
              <a:gdLst/>
              <a:ahLst/>
              <a:cxnLst/>
              <a:rect l="l" t="t" r="r" b="b"/>
              <a:pathLst>
                <a:path w="1644923" h="1644923">
                  <a:moveTo>
                    <a:pt x="0" y="0"/>
                  </a:moveTo>
                  <a:lnTo>
                    <a:pt x="1644923" y="0"/>
                  </a:lnTo>
                  <a:lnTo>
                    <a:pt x="1644923" y="1644923"/>
                  </a:lnTo>
                  <a:lnTo>
                    <a:pt x="0" y="1644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9" name="TextBox 53">
              <a:extLst>
                <a:ext uri="{FF2B5EF4-FFF2-40B4-BE49-F238E27FC236}">
                  <a16:creationId xmlns:a16="http://schemas.microsoft.com/office/drawing/2014/main" xmlns="" id="{0892F528-CDBF-1CCF-96BC-E3FDD0C21FB7}"/>
                </a:ext>
              </a:extLst>
            </p:cNvPr>
            <p:cNvSpPr txBox="1"/>
            <p:nvPr/>
          </p:nvSpPr>
          <p:spPr>
            <a:xfrm>
              <a:off x="39483" y="556967"/>
              <a:ext cx="1644151" cy="525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13376"/>
                  </a:solidFill>
                  <a:latin typeface="Inter Bold"/>
                </a:rPr>
                <a:t>ЄСЕК</a:t>
              </a:r>
            </a:p>
          </p:txBody>
        </p:sp>
      </p:grpSp>
      <p:grpSp>
        <p:nvGrpSpPr>
          <p:cNvPr id="140" name="Group 54">
            <a:extLst>
              <a:ext uri="{FF2B5EF4-FFF2-40B4-BE49-F238E27FC236}">
                <a16:creationId xmlns:a16="http://schemas.microsoft.com/office/drawing/2014/main" xmlns="" id="{5F54CA45-904C-8B6F-BC56-831F708DF1BF}"/>
              </a:ext>
            </a:extLst>
          </p:cNvPr>
          <p:cNvGrpSpPr/>
          <p:nvPr/>
        </p:nvGrpSpPr>
        <p:grpSpPr>
          <a:xfrm>
            <a:off x="9626567" y="8769189"/>
            <a:ext cx="1858399" cy="1233692"/>
            <a:chOff x="0" y="0"/>
            <a:chExt cx="2477865" cy="1644923"/>
          </a:xfrm>
        </p:grpSpPr>
        <p:sp>
          <p:nvSpPr>
            <p:cNvPr id="141" name="Freeform 55">
              <a:extLst>
                <a:ext uri="{FF2B5EF4-FFF2-40B4-BE49-F238E27FC236}">
                  <a16:creationId xmlns:a16="http://schemas.microsoft.com/office/drawing/2014/main" xmlns="" id="{E9FC8123-F031-A087-9EB8-40CD9D7E0BE6}"/>
                </a:ext>
              </a:extLst>
            </p:cNvPr>
            <p:cNvSpPr/>
            <p:nvPr/>
          </p:nvSpPr>
          <p:spPr>
            <a:xfrm>
              <a:off x="428174" y="0"/>
              <a:ext cx="1644923" cy="1644923"/>
            </a:xfrm>
            <a:custGeom>
              <a:avLst/>
              <a:gdLst/>
              <a:ahLst/>
              <a:cxnLst/>
              <a:rect l="l" t="t" r="r" b="b"/>
              <a:pathLst>
                <a:path w="1644923" h="1644923">
                  <a:moveTo>
                    <a:pt x="0" y="0"/>
                  </a:moveTo>
                  <a:lnTo>
                    <a:pt x="1644924" y="0"/>
                  </a:lnTo>
                  <a:lnTo>
                    <a:pt x="1644924" y="1644923"/>
                  </a:lnTo>
                  <a:lnTo>
                    <a:pt x="0" y="1644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2" name="TextBox 56">
              <a:extLst>
                <a:ext uri="{FF2B5EF4-FFF2-40B4-BE49-F238E27FC236}">
                  <a16:creationId xmlns:a16="http://schemas.microsoft.com/office/drawing/2014/main" xmlns="" id="{33F51C6C-7A3D-BB43-3D58-D79B346BA8D2}"/>
                </a:ext>
              </a:extLst>
            </p:cNvPr>
            <p:cNvSpPr txBox="1"/>
            <p:nvPr/>
          </p:nvSpPr>
          <p:spPr>
            <a:xfrm>
              <a:off x="0" y="515186"/>
              <a:ext cx="2477865" cy="525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13376"/>
                  </a:solidFill>
                  <a:latin typeface="Inter Bold"/>
                </a:rPr>
                <a:t>УС ПГС</a:t>
              </a:r>
            </a:p>
          </p:txBody>
        </p:sp>
      </p:grpSp>
      <p:grpSp>
        <p:nvGrpSpPr>
          <p:cNvPr id="143" name="Group 57">
            <a:extLst>
              <a:ext uri="{FF2B5EF4-FFF2-40B4-BE49-F238E27FC236}">
                <a16:creationId xmlns:a16="http://schemas.microsoft.com/office/drawing/2014/main" xmlns="" id="{DC007721-6785-3452-96A2-BE0778AB1DD1}"/>
              </a:ext>
            </a:extLst>
          </p:cNvPr>
          <p:cNvGrpSpPr/>
          <p:nvPr/>
        </p:nvGrpSpPr>
        <p:grpSpPr>
          <a:xfrm>
            <a:off x="11195919" y="8769189"/>
            <a:ext cx="1858399" cy="1233692"/>
            <a:chOff x="0" y="0"/>
            <a:chExt cx="2477865" cy="1644923"/>
          </a:xfrm>
        </p:grpSpPr>
        <p:sp>
          <p:nvSpPr>
            <p:cNvPr id="144" name="Freeform 58">
              <a:extLst>
                <a:ext uri="{FF2B5EF4-FFF2-40B4-BE49-F238E27FC236}">
                  <a16:creationId xmlns:a16="http://schemas.microsoft.com/office/drawing/2014/main" xmlns="" id="{F8752196-1DAF-FD16-E905-0AFFFA3F3318}"/>
                </a:ext>
              </a:extLst>
            </p:cNvPr>
            <p:cNvSpPr/>
            <p:nvPr/>
          </p:nvSpPr>
          <p:spPr>
            <a:xfrm>
              <a:off x="428174" y="0"/>
              <a:ext cx="1644923" cy="1644923"/>
            </a:xfrm>
            <a:custGeom>
              <a:avLst/>
              <a:gdLst/>
              <a:ahLst/>
              <a:cxnLst/>
              <a:rect l="l" t="t" r="r" b="b"/>
              <a:pathLst>
                <a:path w="1644923" h="1644923">
                  <a:moveTo>
                    <a:pt x="0" y="0"/>
                  </a:moveTo>
                  <a:lnTo>
                    <a:pt x="1644924" y="0"/>
                  </a:lnTo>
                  <a:lnTo>
                    <a:pt x="1644924" y="1644923"/>
                  </a:lnTo>
                  <a:lnTo>
                    <a:pt x="0" y="1644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 cstate="print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5" name="TextBox 59">
              <a:extLst>
                <a:ext uri="{FF2B5EF4-FFF2-40B4-BE49-F238E27FC236}">
                  <a16:creationId xmlns:a16="http://schemas.microsoft.com/office/drawing/2014/main" xmlns="" id="{82897D37-4B9F-1C8C-2281-EDDB70A9A3B4}"/>
                </a:ext>
              </a:extLst>
            </p:cNvPr>
            <p:cNvSpPr txBox="1"/>
            <p:nvPr/>
          </p:nvSpPr>
          <p:spPr>
            <a:xfrm>
              <a:off x="0" y="515186"/>
              <a:ext cx="2477865" cy="525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13376"/>
                  </a:solidFill>
                  <a:latin typeface="Inter Bold"/>
                </a:rPr>
                <a:t>ООН</a:t>
              </a:r>
            </a:p>
          </p:txBody>
        </p:sp>
      </p:grpSp>
      <p:sp>
        <p:nvSpPr>
          <p:cNvPr id="146" name="Freeform 60">
            <a:extLst>
              <a:ext uri="{FF2B5EF4-FFF2-40B4-BE49-F238E27FC236}">
                <a16:creationId xmlns:a16="http://schemas.microsoft.com/office/drawing/2014/main" xmlns="" id="{52274D49-797B-EA07-48CB-DB91861EFDA0}"/>
              </a:ext>
            </a:extLst>
          </p:cNvPr>
          <p:cNvSpPr/>
          <p:nvPr/>
        </p:nvSpPr>
        <p:spPr>
          <a:xfrm>
            <a:off x="13023331" y="8769189"/>
            <a:ext cx="1233692" cy="1233692"/>
          </a:xfrm>
          <a:custGeom>
            <a:avLst/>
            <a:gdLst/>
            <a:ahLst/>
            <a:cxnLst/>
            <a:rect l="l" t="t" r="r" b="b"/>
            <a:pathLst>
              <a:path w="1233692" h="1233692">
                <a:moveTo>
                  <a:pt x="0" y="0"/>
                </a:moveTo>
                <a:lnTo>
                  <a:pt x="1233692" y="0"/>
                </a:lnTo>
                <a:lnTo>
                  <a:pt x="1233692" y="1233693"/>
                </a:lnTo>
                <a:lnTo>
                  <a:pt x="0" y="1233693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7" name="Freeform 61">
            <a:extLst>
              <a:ext uri="{FF2B5EF4-FFF2-40B4-BE49-F238E27FC236}">
                <a16:creationId xmlns:a16="http://schemas.microsoft.com/office/drawing/2014/main" xmlns="" id="{687BF737-39D7-FFF1-8DE6-CF5666D24C9A}"/>
              </a:ext>
            </a:extLst>
          </p:cNvPr>
          <p:cNvSpPr/>
          <p:nvPr/>
        </p:nvSpPr>
        <p:spPr>
          <a:xfrm>
            <a:off x="512738" y="8678880"/>
            <a:ext cx="3176133" cy="1556305"/>
          </a:xfrm>
          <a:custGeom>
            <a:avLst/>
            <a:gdLst/>
            <a:ahLst/>
            <a:cxnLst/>
            <a:rect l="l" t="t" r="r" b="b"/>
            <a:pathLst>
              <a:path w="3176133" h="1556305">
                <a:moveTo>
                  <a:pt x="0" y="0"/>
                </a:moveTo>
                <a:lnTo>
                  <a:pt x="3176132" y="0"/>
                </a:lnTo>
                <a:lnTo>
                  <a:pt x="3176132" y="1556305"/>
                </a:lnTo>
                <a:lnTo>
                  <a:pt x="0" y="1556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8" name="Freeform 62">
            <a:extLst>
              <a:ext uri="{FF2B5EF4-FFF2-40B4-BE49-F238E27FC236}">
                <a16:creationId xmlns:a16="http://schemas.microsoft.com/office/drawing/2014/main" xmlns="" id="{D4AA3A65-46DE-8990-6C22-FCC0B90DC80A}"/>
              </a:ext>
            </a:extLst>
          </p:cNvPr>
          <p:cNvSpPr/>
          <p:nvPr/>
        </p:nvSpPr>
        <p:spPr>
          <a:xfrm>
            <a:off x="14756771" y="8663740"/>
            <a:ext cx="3176133" cy="1556305"/>
          </a:xfrm>
          <a:custGeom>
            <a:avLst/>
            <a:gdLst/>
            <a:ahLst/>
            <a:cxnLst/>
            <a:rect l="l" t="t" r="r" b="b"/>
            <a:pathLst>
              <a:path w="3176133" h="1556305">
                <a:moveTo>
                  <a:pt x="0" y="0"/>
                </a:moveTo>
                <a:lnTo>
                  <a:pt x="3176132" y="0"/>
                </a:lnTo>
                <a:lnTo>
                  <a:pt x="3176132" y="1556305"/>
                </a:lnTo>
                <a:lnTo>
                  <a:pt x="0" y="1556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9" name="Freeform 63">
            <a:extLst>
              <a:ext uri="{FF2B5EF4-FFF2-40B4-BE49-F238E27FC236}">
                <a16:creationId xmlns:a16="http://schemas.microsoft.com/office/drawing/2014/main" xmlns="" id="{7EFB733C-6240-4BAD-D99B-04157514F0AC}"/>
              </a:ext>
            </a:extLst>
          </p:cNvPr>
          <p:cNvSpPr/>
          <p:nvPr/>
        </p:nvSpPr>
        <p:spPr>
          <a:xfrm>
            <a:off x="3478591" y="3310171"/>
            <a:ext cx="793512" cy="787963"/>
          </a:xfrm>
          <a:custGeom>
            <a:avLst/>
            <a:gdLst/>
            <a:ahLst/>
            <a:cxnLst/>
            <a:rect l="l" t="t" r="r" b="b"/>
            <a:pathLst>
              <a:path w="793512" h="787963">
                <a:moveTo>
                  <a:pt x="0" y="0"/>
                </a:moveTo>
                <a:lnTo>
                  <a:pt x="793512" y="0"/>
                </a:lnTo>
                <a:lnTo>
                  <a:pt x="793512" y="787963"/>
                </a:lnTo>
                <a:lnTo>
                  <a:pt x="0" y="787963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print"/>
            <a:stretch>
              <a:fillRect/>
            </a:stretch>
          </a:blipFill>
        </p:spPr>
      </p:sp>
      <p:sp>
        <p:nvSpPr>
          <p:cNvPr id="150" name="Freeform 64">
            <a:extLst>
              <a:ext uri="{FF2B5EF4-FFF2-40B4-BE49-F238E27FC236}">
                <a16:creationId xmlns:a16="http://schemas.microsoft.com/office/drawing/2014/main" xmlns="" id="{704E2DA3-C54D-8983-19C2-1E5E0796803B}"/>
              </a:ext>
            </a:extLst>
          </p:cNvPr>
          <p:cNvSpPr/>
          <p:nvPr/>
        </p:nvSpPr>
        <p:spPr>
          <a:xfrm>
            <a:off x="8380122" y="4310380"/>
            <a:ext cx="516837" cy="3230234"/>
          </a:xfrm>
          <a:custGeom>
            <a:avLst/>
            <a:gdLst/>
            <a:ahLst/>
            <a:cxnLst/>
            <a:rect l="l" t="t" r="r" b="b"/>
            <a:pathLst>
              <a:path w="516837" h="3230234">
                <a:moveTo>
                  <a:pt x="0" y="0"/>
                </a:moveTo>
                <a:lnTo>
                  <a:pt x="516838" y="0"/>
                </a:lnTo>
                <a:lnTo>
                  <a:pt x="516838" y="3230234"/>
                </a:lnTo>
                <a:lnTo>
                  <a:pt x="0" y="3230234"/>
                </a:lnTo>
                <a:lnTo>
                  <a:pt x="0" y="0"/>
                </a:lnTo>
                <a:close/>
              </a:path>
            </a:pathLst>
          </a:custGeom>
          <a:blipFill>
            <a:blip r:embed="rId14" cstate="print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1" name="TextBox 65">
            <a:extLst>
              <a:ext uri="{FF2B5EF4-FFF2-40B4-BE49-F238E27FC236}">
                <a16:creationId xmlns:a16="http://schemas.microsoft.com/office/drawing/2014/main" xmlns="" id="{B95CD6C1-6FF4-B8D6-A7AB-49615841CDA2}"/>
              </a:ext>
            </a:extLst>
          </p:cNvPr>
          <p:cNvSpPr txBox="1"/>
          <p:nvPr/>
        </p:nvSpPr>
        <p:spPr>
          <a:xfrm>
            <a:off x="7282942" y="7958114"/>
            <a:ext cx="3644935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n-US" sz="2299">
                <a:solidFill>
                  <a:srgbClr val="FFFFFF"/>
                </a:solidFill>
                <a:latin typeface="Inter Bold"/>
              </a:rPr>
              <a:t>Міжнародна співпраця</a:t>
            </a:r>
          </a:p>
        </p:txBody>
      </p:sp>
      <p:sp>
        <p:nvSpPr>
          <p:cNvPr id="152" name="TextBox 66">
            <a:extLst>
              <a:ext uri="{FF2B5EF4-FFF2-40B4-BE49-F238E27FC236}">
                <a16:creationId xmlns:a16="http://schemas.microsoft.com/office/drawing/2014/main" xmlns="" id="{A37D5841-0A53-3AE5-B86C-B93D03491100}"/>
              </a:ext>
            </a:extLst>
          </p:cNvPr>
          <p:cNvSpPr txBox="1"/>
          <p:nvPr/>
        </p:nvSpPr>
        <p:spPr>
          <a:xfrm>
            <a:off x="512738" y="4779963"/>
            <a:ext cx="2203277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46 всеукраїнських профспілок</a:t>
            </a:r>
          </a:p>
        </p:txBody>
      </p:sp>
      <p:sp>
        <p:nvSpPr>
          <p:cNvPr id="153" name="TextBox 67">
            <a:extLst>
              <a:ext uri="{FF2B5EF4-FFF2-40B4-BE49-F238E27FC236}">
                <a16:creationId xmlns:a16="http://schemas.microsoft.com/office/drawing/2014/main" xmlns="" id="{12E5909F-2670-3B6A-B49F-46C189B5280C}"/>
              </a:ext>
            </a:extLst>
          </p:cNvPr>
          <p:cNvSpPr txBox="1"/>
          <p:nvPr/>
        </p:nvSpPr>
        <p:spPr>
          <a:xfrm>
            <a:off x="3259473" y="4616034"/>
            <a:ext cx="1858399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FFFFFF"/>
                </a:solidFill>
                <a:latin typeface="Inter Bold"/>
              </a:rPr>
              <a:t>25 територіальних профоб’єднань</a:t>
            </a:r>
          </a:p>
        </p:txBody>
      </p:sp>
      <p:sp>
        <p:nvSpPr>
          <p:cNvPr id="154" name="TextBox 68">
            <a:extLst>
              <a:ext uri="{FF2B5EF4-FFF2-40B4-BE49-F238E27FC236}">
                <a16:creationId xmlns:a16="http://schemas.microsoft.com/office/drawing/2014/main" xmlns="" id="{FBE8740F-78E1-DA66-59A8-46F4C11F1F78}"/>
              </a:ext>
            </a:extLst>
          </p:cNvPr>
          <p:cNvSpPr txBox="1"/>
          <p:nvPr/>
        </p:nvSpPr>
        <p:spPr>
          <a:xfrm>
            <a:off x="606356" y="6478308"/>
            <a:ext cx="1858399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FFFFFF"/>
                </a:solidFill>
                <a:latin typeface="Inter Bold"/>
              </a:rPr>
              <a:t>галузеві угоди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FFFFFF"/>
                </a:solidFill>
                <a:latin typeface="Inter Bold"/>
              </a:rPr>
              <a:t>(51)</a:t>
            </a:r>
          </a:p>
        </p:txBody>
      </p:sp>
      <p:sp>
        <p:nvSpPr>
          <p:cNvPr id="155" name="TextBox 69">
            <a:extLst>
              <a:ext uri="{FF2B5EF4-FFF2-40B4-BE49-F238E27FC236}">
                <a16:creationId xmlns:a16="http://schemas.microsoft.com/office/drawing/2014/main" xmlns="" id="{98DF6C12-503F-7CCC-EC3B-9A0E0BEC6317}"/>
              </a:ext>
            </a:extLst>
          </p:cNvPr>
          <p:cNvSpPr txBox="1"/>
          <p:nvPr/>
        </p:nvSpPr>
        <p:spPr>
          <a:xfrm>
            <a:off x="5673831" y="4761865"/>
            <a:ext cx="282804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СПО репрезентативних об’єднань профспілок</a:t>
            </a:r>
          </a:p>
        </p:txBody>
      </p:sp>
      <p:sp>
        <p:nvSpPr>
          <p:cNvPr id="156" name="TextBox 70">
            <a:extLst>
              <a:ext uri="{FF2B5EF4-FFF2-40B4-BE49-F238E27FC236}">
                <a16:creationId xmlns:a16="http://schemas.microsoft.com/office/drawing/2014/main" xmlns="" id="{41E70A9D-A366-FC6E-297D-291FAD1891C6}"/>
              </a:ext>
            </a:extLst>
          </p:cNvPr>
          <p:cNvSpPr txBox="1"/>
          <p:nvPr/>
        </p:nvSpPr>
        <p:spPr>
          <a:xfrm>
            <a:off x="545267" y="7517683"/>
            <a:ext cx="1858399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колективні договори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(28 тис.)</a:t>
            </a:r>
          </a:p>
        </p:txBody>
      </p:sp>
      <p:sp>
        <p:nvSpPr>
          <p:cNvPr id="157" name="TextBox 71">
            <a:extLst>
              <a:ext uri="{FF2B5EF4-FFF2-40B4-BE49-F238E27FC236}">
                <a16:creationId xmlns:a16="http://schemas.microsoft.com/office/drawing/2014/main" xmlns="" id="{07922C55-F285-2926-3498-111639915FBA}"/>
              </a:ext>
            </a:extLst>
          </p:cNvPr>
          <p:cNvSpPr txBox="1"/>
          <p:nvPr/>
        </p:nvSpPr>
        <p:spPr>
          <a:xfrm>
            <a:off x="3259372" y="6321146"/>
            <a:ext cx="1858399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територіальні угоди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(25)</a:t>
            </a:r>
          </a:p>
        </p:txBody>
      </p:sp>
      <p:sp>
        <p:nvSpPr>
          <p:cNvPr id="158" name="TextBox 72">
            <a:extLst>
              <a:ext uri="{FF2B5EF4-FFF2-40B4-BE49-F238E27FC236}">
                <a16:creationId xmlns:a16="http://schemas.microsoft.com/office/drawing/2014/main" xmlns="" id="{A6F829CE-CE35-FA41-B141-362609508F5F}"/>
              </a:ext>
            </a:extLst>
          </p:cNvPr>
          <p:cNvSpPr txBox="1"/>
          <p:nvPr/>
        </p:nvSpPr>
        <p:spPr>
          <a:xfrm>
            <a:off x="8873346" y="4603250"/>
            <a:ext cx="3120444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Національна тристороння соціально-економічна рада</a:t>
            </a:r>
          </a:p>
        </p:txBody>
      </p:sp>
      <p:sp>
        <p:nvSpPr>
          <p:cNvPr id="159" name="TextBox 73">
            <a:extLst>
              <a:ext uri="{FF2B5EF4-FFF2-40B4-BE49-F238E27FC236}">
                <a16:creationId xmlns:a16="http://schemas.microsoft.com/office/drawing/2014/main" xmlns="" id="{55FDCAE3-D915-C0E8-8FC9-D70C97BDF304}"/>
              </a:ext>
            </a:extLst>
          </p:cNvPr>
          <p:cNvSpPr txBox="1"/>
          <p:nvPr/>
        </p:nvSpPr>
        <p:spPr>
          <a:xfrm>
            <a:off x="5907392" y="6373975"/>
            <a:ext cx="2314745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Генеральна угода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Державний бюджет</a:t>
            </a:r>
          </a:p>
        </p:txBody>
      </p:sp>
      <p:sp>
        <p:nvSpPr>
          <p:cNvPr id="160" name="TextBox 74">
            <a:extLst>
              <a:ext uri="{FF2B5EF4-FFF2-40B4-BE49-F238E27FC236}">
                <a16:creationId xmlns:a16="http://schemas.microsoft.com/office/drawing/2014/main" xmlns="" id="{896D9DAA-D2CE-954C-3080-706FBA2746B7}"/>
              </a:ext>
            </a:extLst>
          </p:cNvPr>
          <p:cNvSpPr txBox="1"/>
          <p:nvPr/>
        </p:nvSpPr>
        <p:spPr>
          <a:xfrm>
            <a:off x="8989916" y="6399791"/>
            <a:ext cx="3068255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програми соціально-економічного розвитку країни</a:t>
            </a:r>
          </a:p>
        </p:txBody>
      </p:sp>
      <p:sp>
        <p:nvSpPr>
          <p:cNvPr id="161" name="TextBox 75">
            <a:extLst>
              <a:ext uri="{FF2B5EF4-FFF2-40B4-BE49-F238E27FC236}">
                <a16:creationId xmlns:a16="http://schemas.microsoft.com/office/drawing/2014/main" xmlns="" id="{E247F5FE-09BE-5C90-59D5-C544C5304154}"/>
              </a:ext>
            </a:extLst>
          </p:cNvPr>
          <p:cNvSpPr txBox="1"/>
          <p:nvPr/>
        </p:nvSpPr>
        <p:spPr>
          <a:xfrm>
            <a:off x="12403365" y="4730031"/>
            <a:ext cx="2448471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Пенсійний фонд України</a:t>
            </a:r>
          </a:p>
        </p:txBody>
      </p:sp>
      <p:sp>
        <p:nvSpPr>
          <p:cNvPr id="162" name="TextBox 76">
            <a:extLst>
              <a:ext uri="{FF2B5EF4-FFF2-40B4-BE49-F238E27FC236}">
                <a16:creationId xmlns:a16="http://schemas.microsoft.com/office/drawing/2014/main" xmlns="" id="{B941195D-82F7-277E-EB53-DA5333FCC6AE}"/>
              </a:ext>
            </a:extLst>
          </p:cNvPr>
          <p:cNvSpPr txBox="1"/>
          <p:nvPr/>
        </p:nvSpPr>
        <p:spPr>
          <a:xfrm>
            <a:off x="15277672" y="4603250"/>
            <a:ext cx="2448471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Фонд страхування на випадок безробіття</a:t>
            </a:r>
          </a:p>
        </p:txBody>
      </p:sp>
      <p:sp>
        <p:nvSpPr>
          <p:cNvPr id="163" name="TextBox 77">
            <a:extLst>
              <a:ext uri="{FF2B5EF4-FFF2-40B4-BE49-F238E27FC236}">
                <a16:creationId xmlns:a16="http://schemas.microsoft.com/office/drawing/2014/main" xmlns="" id="{22F6300C-E490-5EBE-8322-25079B07CB69}"/>
              </a:ext>
            </a:extLst>
          </p:cNvPr>
          <p:cNvSpPr txBox="1"/>
          <p:nvPr/>
        </p:nvSpPr>
        <p:spPr>
          <a:xfrm>
            <a:off x="5134330" y="612859"/>
            <a:ext cx="2967795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ПрАТ “Укрпрофоздоровниця”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“Укрпрофтур”</a:t>
            </a:r>
          </a:p>
        </p:txBody>
      </p:sp>
      <p:sp>
        <p:nvSpPr>
          <p:cNvPr id="164" name="TextBox 78">
            <a:extLst>
              <a:ext uri="{FF2B5EF4-FFF2-40B4-BE49-F238E27FC236}">
                <a16:creationId xmlns:a16="http://schemas.microsoft.com/office/drawing/2014/main" xmlns="" id="{99A6C896-EF76-8320-1086-361886596A2E}"/>
              </a:ext>
            </a:extLst>
          </p:cNvPr>
          <p:cNvSpPr txBox="1"/>
          <p:nvPr/>
        </p:nvSpPr>
        <p:spPr>
          <a:xfrm>
            <a:off x="10757045" y="612859"/>
            <a:ext cx="2967795" cy="935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FFFFFF"/>
                </a:solidFill>
                <a:latin typeface="Inter Bold"/>
              </a:rPr>
              <a:t>Академія праці, соціальних відносин і туризму</a:t>
            </a:r>
          </a:p>
        </p:txBody>
      </p:sp>
      <p:sp>
        <p:nvSpPr>
          <p:cNvPr id="165" name="TextBox 79">
            <a:extLst>
              <a:ext uri="{FF2B5EF4-FFF2-40B4-BE49-F238E27FC236}">
                <a16:creationId xmlns:a16="http://schemas.microsoft.com/office/drawing/2014/main" xmlns="" id="{7D1E6BB0-F4AA-DB63-5DA9-638C48194495}"/>
              </a:ext>
            </a:extLst>
          </p:cNvPr>
          <p:cNvSpPr txBox="1"/>
          <p:nvPr/>
        </p:nvSpPr>
        <p:spPr>
          <a:xfrm>
            <a:off x="12702200" y="9143672"/>
            <a:ext cx="1858399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13376"/>
                </a:solidFill>
                <a:latin typeface="Inter Bold"/>
              </a:rPr>
              <a:t>МОП</a:t>
            </a:r>
          </a:p>
        </p:txBody>
      </p:sp>
      <p:sp>
        <p:nvSpPr>
          <p:cNvPr id="166" name="TextBox 80">
            <a:extLst>
              <a:ext uri="{FF2B5EF4-FFF2-40B4-BE49-F238E27FC236}">
                <a16:creationId xmlns:a16="http://schemas.microsoft.com/office/drawing/2014/main" xmlns="" id="{387042E6-3989-8BD5-8679-1D1AC68CFFBF}"/>
              </a:ext>
            </a:extLst>
          </p:cNvPr>
          <p:cNvSpPr txBox="1"/>
          <p:nvPr/>
        </p:nvSpPr>
        <p:spPr>
          <a:xfrm>
            <a:off x="545266" y="9112327"/>
            <a:ext cx="3143603" cy="621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 dirty="0" err="1">
                <a:solidFill>
                  <a:srgbClr val="013376"/>
                </a:solidFill>
                <a:latin typeface="Inter Bold"/>
              </a:rPr>
              <a:t>Глобальні</a:t>
            </a:r>
            <a:r>
              <a:rPr lang="en-US" sz="1800" dirty="0">
                <a:solidFill>
                  <a:srgbClr val="013376"/>
                </a:solidFill>
                <a:latin typeface="Inter Bold"/>
              </a:rPr>
              <a:t> </a:t>
            </a:r>
            <a:r>
              <a:rPr lang="en-US" sz="1800" dirty="0" err="1">
                <a:solidFill>
                  <a:srgbClr val="013376"/>
                </a:solidFill>
                <a:latin typeface="Inter Bold"/>
              </a:rPr>
              <a:t>профспілки</a:t>
            </a:r>
            <a:r>
              <a:rPr lang="en-US" sz="1800" dirty="0">
                <a:solidFill>
                  <a:srgbClr val="013376"/>
                </a:solidFill>
                <a:latin typeface="Inter Bold"/>
              </a:rPr>
              <a:t> </a:t>
            </a:r>
            <a:r>
              <a:rPr lang="en-US" sz="1800" dirty="0" err="1">
                <a:solidFill>
                  <a:srgbClr val="013376"/>
                </a:solidFill>
                <a:latin typeface="Inter Bold"/>
              </a:rPr>
              <a:t>і</a:t>
            </a:r>
            <a:r>
              <a:rPr lang="en-US" sz="1800" dirty="0">
                <a:solidFill>
                  <a:srgbClr val="013376"/>
                </a:solidFill>
                <a:latin typeface="Inter Bold"/>
              </a:rPr>
              <a:t> </a:t>
            </a:r>
            <a:r>
              <a:rPr lang="en-US" sz="1800" dirty="0" err="1">
                <a:solidFill>
                  <a:srgbClr val="013376"/>
                </a:solidFill>
                <a:latin typeface="Inter Bold"/>
              </a:rPr>
              <a:t>федерації</a:t>
            </a:r>
            <a:r>
              <a:rPr lang="en-US" sz="1800" dirty="0">
                <a:solidFill>
                  <a:srgbClr val="013376"/>
                </a:solidFill>
                <a:latin typeface="Inter Bold"/>
              </a:rPr>
              <a:t> </a:t>
            </a:r>
            <a:r>
              <a:rPr lang="en-US" sz="1800" dirty="0" err="1">
                <a:solidFill>
                  <a:srgbClr val="013376"/>
                </a:solidFill>
                <a:latin typeface="Inter Bold"/>
              </a:rPr>
              <a:t>профспілок</a:t>
            </a:r>
            <a:endParaRPr lang="en-US" sz="1800" dirty="0">
              <a:solidFill>
                <a:srgbClr val="013376"/>
              </a:solidFill>
              <a:latin typeface="Inter Bold"/>
            </a:endParaRPr>
          </a:p>
        </p:txBody>
      </p:sp>
      <p:sp>
        <p:nvSpPr>
          <p:cNvPr id="167" name="TextBox 81">
            <a:extLst>
              <a:ext uri="{FF2B5EF4-FFF2-40B4-BE49-F238E27FC236}">
                <a16:creationId xmlns:a16="http://schemas.microsoft.com/office/drawing/2014/main" xmlns="" id="{A66D53FE-F8E5-84CA-079D-693E2211C270}"/>
              </a:ext>
            </a:extLst>
          </p:cNvPr>
          <p:cNvSpPr txBox="1"/>
          <p:nvPr/>
        </p:nvSpPr>
        <p:spPr>
          <a:xfrm>
            <a:off x="14666551" y="9097187"/>
            <a:ext cx="3266352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013376"/>
                </a:solidFill>
                <a:latin typeface="Inter Bold"/>
              </a:rPr>
              <a:t>Національні</a:t>
            </a:r>
          </a:p>
          <a:p>
            <a:pPr marL="0" lvl="0" indent="0"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013376"/>
                </a:solidFill>
                <a:latin typeface="Inter Bold"/>
              </a:rPr>
              <a:t>профцентри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56388"/>
            <a:ext cx="18288000" cy="1285088"/>
            <a:chOff x="0" y="0"/>
            <a:chExt cx="4816593" cy="3384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38459"/>
            </a:xfrm>
            <a:custGeom>
              <a:avLst/>
              <a:gdLst/>
              <a:ahLst/>
              <a:cxnLst/>
              <a:rect l="l" t="t" r="r" b="b"/>
              <a:pathLst>
                <a:path w="4816592" h="338459">
                  <a:moveTo>
                    <a:pt x="0" y="0"/>
                  </a:moveTo>
                  <a:lnTo>
                    <a:pt x="4816592" y="0"/>
                  </a:lnTo>
                  <a:lnTo>
                    <a:pt x="4816592" y="338459"/>
                  </a:lnTo>
                  <a:lnTo>
                    <a:pt x="0" y="338459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376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85850" y="224231"/>
            <a:ext cx="6143369" cy="476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119242" y="233756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0066691"/>
              </p:ext>
            </p:extLst>
          </p:nvPr>
        </p:nvGraphicFramePr>
        <p:xfrm>
          <a:off x="0" y="1208252"/>
          <a:ext cx="18288000" cy="9279986"/>
        </p:xfrm>
        <a:graphic>
          <a:graphicData uri="http://schemas.openxmlformats.org/drawingml/2006/table">
            <a:tbl>
              <a:tblPr/>
              <a:tblGrid>
                <a:gridCol w="13464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415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Забезпечення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стійкості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та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інституційної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спроможності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ФПУ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під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час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воєнного</a:t>
                      </a:r>
                      <a:r>
                        <a:rPr lang="en-US" sz="3200" b="1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стану</a:t>
                      </a:r>
                      <a:endParaRPr lang="en-US" sz="3200" b="1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000000"/>
                          </a:solidFill>
                          <a:latin typeface="Agrandir Wide Bold"/>
                        </a:rPr>
                        <a:t>8,5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тис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grandir Wide Bold"/>
                        </a:rPr>
                        <a:t>.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листів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та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звернень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профспілкової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9416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8348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4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8348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47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4097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Оновлення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ФПУ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відповідно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вимог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членства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міжнародних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об’єднаннях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0" y="1028700"/>
            <a:ext cx="1314465" cy="1275599"/>
          </a:xfrm>
          <a:custGeom>
            <a:avLst/>
            <a:gdLst/>
            <a:ahLst/>
            <a:cxnLst/>
            <a:rect l="l" t="t" r="r" b="b"/>
            <a:pathLst>
              <a:path w="1314465" h="1275599">
                <a:moveTo>
                  <a:pt x="0" y="0"/>
                </a:moveTo>
                <a:lnTo>
                  <a:pt x="1314465" y="0"/>
                </a:lnTo>
                <a:lnTo>
                  <a:pt x="1314465" y="1275599"/>
                </a:lnTo>
                <a:lnTo>
                  <a:pt x="0" y="127559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65709" y="8208191"/>
            <a:ext cx="8106891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Навчання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профактиву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комунікаційна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38126" y="7014910"/>
            <a:ext cx="7324874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Міжнародна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на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підтримку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України</a:t>
            </a:r>
            <a:endParaRPr lang="en-US" sz="2799" dirty="0">
              <a:solidFill>
                <a:srgbClr val="000000"/>
              </a:solidFill>
              <a:latin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-40508" y="5938414"/>
            <a:ext cx="14670908" cy="481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Координація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роботи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профспілкової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сторони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в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рамках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СПО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НТСЕР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1843" y="4626610"/>
            <a:ext cx="16197943" cy="976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Підримка дієвості колдоговірних відносин: Генугода, галузеві - </a:t>
            </a:r>
            <a:r>
              <a:rPr lang="en-US" sz="2799">
                <a:solidFill>
                  <a:srgbClr val="000000"/>
                </a:solidFill>
                <a:latin typeface="Canva Sans Bold"/>
              </a:rPr>
              <a:t>98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, територіальні -</a:t>
            </a:r>
            <a:r>
              <a:rPr lang="en-US" sz="2799">
                <a:solidFill>
                  <a:srgbClr val="000000"/>
                </a:solidFill>
                <a:latin typeface="Canva Sans Bold"/>
              </a:rPr>
              <a:t>25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, колдоговорів -  </a:t>
            </a:r>
            <a:r>
              <a:rPr lang="en-US" sz="2799">
                <a:solidFill>
                  <a:srgbClr val="000000"/>
                </a:solidFill>
                <a:latin typeface="Canva Sans Bold"/>
              </a:rPr>
              <a:t>43</a:t>
            </a:r>
            <a:r>
              <a:rPr lang="en-US" sz="2799">
                <a:solidFill>
                  <a:srgbClr val="000000"/>
                </a:solidFill>
                <a:latin typeface="Canva Sans"/>
              </a:rPr>
              <a:t> тис.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45088" y="3626590"/>
            <a:ext cx="6479712" cy="481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Canva Sans Bold"/>
              </a:rPr>
              <a:t>2, 6 </a:t>
            </a:r>
            <a:r>
              <a:rPr lang="en-US" sz="2799" dirty="0" err="1">
                <a:solidFill>
                  <a:srgbClr val="000000"/>
                </a:solidFill>
                <a:latin typeface="Canva Sans Bold"/>
              </a:rPr>
              <a:t>тис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. 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НПА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в</a:t>
            </a:r>
            <a:r>
              <a:rPr lang="en-US" sz="2799" dirty="0">
                <a:solidFill>
                  <a:srgbClr val="000000"/>
                </a:solidFill>
                <a:latin typeface="Canva Sans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рамках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Canva Sans"/>
              </a:rPr>
              <a:t>соцдіалогу</a:t>
            </a:r>
            <a:r>
              <a:rPr lang="en-US" sz="2799" dirty="0">
                <a:solidFill>
                  <a:srgbClr val="000000"/>
                </a:solidFill>
                <a:latin typeface="Canva Sans Bold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8288573" y="3847322"/>
            <a:ext cx="9837502" cy="4918751"/>
            <a:chOff x="0" y="0"/>
            <a:chExt cx="6350000" cy="3175000"/>
          </a:xfrm>
        </p:grpSpPr>
        <p:sp>
          <p:nvSpPr>
            <p:cNvPr id="6" name="Freeform 6"/>
            <p:cNvSpPr/>
            <p:nvPr/>
          </p:nvSpPr>
          <p:spPr>
            <a:xfrm flipH="1"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6350000" y="2286000"/>
                  </a:move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close/>
                </a:path>
              </a:pathLst>
            </a:custGeom>
            <a:solidFill>
              <a:srgbClr val="006DDF"/>
            </a:solidFill>
            <a:ln w="12700">
              <a:solidFill>
                <a:srgbClr val="0000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5461000" y="19050"/>
                  </a:moveTo>
                  <a:cubicBezTo>
                    <a:pt x="5693410" y="19050"/>
                    <a:pt x="5911850" y="109220"/>
                    <a:pt x="6076950" y="273050"/>
                  </a:cubicBezTo>
                  <a:cubicBezTo>
                    <a:pt x="6240780" y="436880"/>
                    <a:pt x="6330950" y="655320"/>
                    <a:pt x="6330950" y="889000"/>
                  </a:cubicBezTo>
                  <a:lnTo>
                    <a:pt x="6330950" y="2286000"/>
                  </a:lnTo>
                  <a:cubicBezTo>
                    <a:pt x="6330950" y="2518410"/>
                    <a:pt x="6240780" y="2736850"/>
                    <a:pt x="6076950" y="2901950"/>
                  </a:cubicBezTo>
                  <a:cubicBezTo>
                    <a:pt x="5913120" y="3065780"/>
                    <a:pt x="5694680" y="3155950"/>
                    <a:pt x="5461000" y="3155950"/>
                  </a:cubicBezTo>
                  <a:lnTo>
                    <a:pt x="889000" y="3155950"/>
                  </a:lnTo>
                  <a:cubicBezTo>
                    <a:pt x="656590" y="3155950"/>
                    <a:pt x="438150" y="3065780"/>
                    <a:pt x="273050" y="2901950"/>
                  </a:cubicBezTo>
                  <a:cubicBezTo>
                    <a:pt x="109220" y="2738120"/>
                    <a:pt x="19050" y="2519680"/>
                    <a:pt x="19050" y="2286000"/>
                  </a:cubicBezTo>
                  <a:lnTo>
                    <a:pt x="19050" y="889000"/>
                  </a:lnTo>
                  <a:cubicBezTo>
                    <a:pt x="19050" y="656590"/>
                    <a:pt x="109220" y="438150"/>
                    <a:pt x="273050" y="273050"/>
                  </a:cubicBezTo>
                  <a:cubicBezTo>
                    <a:pt x="438150" y="109220"/>
                    <a:pt x="656590" y="19050"/>
                    <a:pt x="889000" y="19050"/>
                  </a:cubicBezTo>
                  <a:lnTo>
                    <a:pt x="5461000" y="19050"/>
                  </a:lnTo>
                  <a:moveTo>
                    <a:pt x="5461000" y="0"/>
                  </a:move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5461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8243845" y="3390618"/>
            <a:ext cx="10044155" cy="5022078"/>
            <a:chOff x="0" y="0"/>
            <a:chExt cx="6350000" cy="3175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2" cstate="print"/>
              <a:stretch>
                <a:fillRect t="-16625" b="-16625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5461000" y="19050"/>
                  </a:moveTo>
                  <a:cubicBezTo>
                    <a:pt x="5693410" y="19050"/>
                    <a:pt x="5911850" y="109220"/>
                    <a:pt x="6076950" y="273050"/>
                  </a:cubicBezTo>
                  <a:cubicBezTo>
                    <a:pt x="6240780" y="436880"/>
                    <a:pt x="6330950" y="655320"/>
                    <a:pt x="6330950" y="889000"/>
                  </a:cubicBezTo>
                  <a:lnTo>
                    <a:pt x="6330950" y="2286000"/>
                  </a:lnTo>
                  <a:cubicBezTo>
                    <a:pt x="6330950" y="2518410"/>
                    <a:pt x="6240780" y="2736850"/>
                    <a:pt x="6076950" y="2901950"/>
                  </a:cubicBezTo>
                  <a:cubicBezTo>
                    <a:pt x="5913120" y="3065780"/>
                    <a:pt x="5694680" y="3155950"/>
                    <a:pt x="5461000" y="3155950"/>
                  </a:cubicBezTo>
                  <a:lnTo>
                    <a:pt x="889000" y="3155950"/>
                  </a:lnTo>
                  <a:cubicBezTo>
                    <a:pt x="656590" y="3155950"/>
                    <a:pt x="438150" y="3065780"/>
                    <a:pt x="273050" y="2901950"/>
                  </a:cubicBezTo>
                  <a:cubicBezTo>
                    <a:pt x="109220" y="2738120"/>
                    <a:pt x="19050" y="2519680"/>
                    <a:pt x="19050" y="2286000"/>
                  </a:cubicBezTo>
                  <a:lnTo>
                    <a:pt x="19050" y="889000"/>
                  </a:lnTo>
                  <a:cubicBezTo>
                    <a:pt x="19050" y="656590"/>
                    <a:pt x="109220" y="438150"/>
                    <a:pt x="273050" y="273050"/>
                  </a:cubicBezTo>
                  <a:cubicBezTo>
                    <a:pt x="438150" y="109220"/>
                    <a:pt x="656590" y="19050"/>
                    <a:pt x="889000" y="19050"/>
                  </a:cubicBezTo>
                  <a:lnTo>
                    <a:pt x="5461000" y="19050"/>
                  </a:lnTo>
                  <a:moveTo>
                    <a:pt x="5461000" y="0"/>
                  </a:move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5461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3429000" y="1647542"/>
            <a:ext cx="10972800" cy="769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 dirty="0" err="1">
                <a:solidFill>
                  <a:srgbClr val="006DDF"/>
                </a:solidFill>
                <a:latin typeface="Agrandir Wide Medium"/>
              </a:rPr>
              <a:t>Кадрове</a:t>
            </a:r>
            <a:r>
              <a:rPr lang="en-US" sz="44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499" b="1" dirty="0" err="1">
                <a:solidFill>
                  <a:srgbClr val="006DDF"/>
                </a:solidFill>
                <a:latin typeface="Agrandir Wide Medium"/>
              </a:rPr>
              <a:t>забезпечення</a:t>
            </a:r>
            <a:r>
              <a:rPr lang="en-US" sz="44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499" b="1" dirty="0" err="1">
                <a:solidFill>
                  <a:srgbClr val="006DDF"/>
                </a:solidFill>
                <a:latin typeface="Agrandir Wide Medium"/>
              </a:rPr>
              <a:t>діяльності</a:t>
            </a:r>
            <a:r>
              <a:rPr lang="en-US" sz="4499" b="1" dirty="0">
                <a:solidFill>
                  <a:srgbClr val="006DDF"/>
                </a:solidFill>
                <a:latin typeface="Agrandir Wide Medium"/>
              </a:rPr>
              <a:t> ФПУ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79689" y="3312213"/>
            <a:ext cx="8026766" cy="1589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3"/>
              </a:lnSpc>
            </a:pPr>
            <a:r>
              <a:rPr lang="en-US" sz="2881">
                <a:solidFill>
                  <a:srgbClr val="00356D"/>
                </a:solidFill>
                <a:latin typeface="Agrandir Wide Medium"/>
              </a:rPr>
              <a:t>Постійне скорочення експертно-аналітичного потенціалу - 2014 -2021</a:t>
            </a:r>
          </a:p>
          <a:p>
            <a:pPr algn="l">
              <a:lnSpc>
                <a:spcPts val="4033"/>
              </a:lnSpc>
            </a:pPr>
            <a:endParaRPr lang="en-US" sz="2881">
              <a:solidFill>
                <a:srgbClr val="00356D"/>
              </a:solidFill>
              <a:latin typeface="Agrandir Wide Medium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779689" y="4595990"/>
            <a:ext cx="6143369" cy="1062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6DDF"/>
                </a:solidFill>
                <a:latin typeface="Agrandir Wide Bold"/>
              </a:rPr>
              <a:t>81 фахівці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006DDF"/>
              </a:solidFill>
              <a:latin typeface="Agrandir Wide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219200" y="170262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7"/>
                </a:lnTo>
                <a:lnTo>
                  <a:pt x="0" y="130727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89491" y="5486895"/>
            <a:ext cx="8026766" cy="1589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3"/>
              </a:lnSpc>
            </a:pPr>
            <a:r>
              <a:rPr lang="en-US" sz="2881">
                <a:solidFill>
                  <a:srgbClr val="00356D"/>
                </a:solidFill>
                <a:latin typeface="Agrandir Wide Medium"/>
              </a:rPr>
              <a:t>Постійне скорочення експертно-аналітичного потенціалу - 2022-2024</a:t>
            </a:r>
          </a:p>
          <a:p>
            <a:pPr algn="l">
              <a:lnSpc>
                <a:spcPts val="4033"/>
              </a:lnSpc>
            </a:pPr>
            <a:endParaRPr lang="en-US" sz="2881">
              <a:solidFill>
                <a:srgbClr val="00356D"/>
              </a:solidFill>
              <a:latin typeface="Agrandir Wide Medium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89214" y="6684713"/>
            <a:ext cx="6143369" cy="56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6DDF"/>
                </a:solidFill>
                <a:latin typeface="Agrandir Wide Bold"/>
              </a:rPr>
              <a:t>24 фахівці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9689" y="7689918"/>
            <a:ext cx="8026766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3"/>
              </a:lnSpc>
            </a:pPr>
            <a:r>
              <a:rPr lang="en-US" sz="288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За</a:t>
            </a:r>
            <a:r>
              <a:rPr lang="en-US" sz="288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288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весь</a:t>
            </a:r>
            <a:r>
              <a:rPr lang="en-US" sz="288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288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період</a:t>
            </a:r>
            <a:r>
              <a:rPr lang="en-US" sz="2881" dirty="0">
                <a:solidFill>
                  <a:srgbClr val="00356D"/>
                </a:solidFill>
                <a:latin typeface="Times New Roman" panose="02020603050405020304" pitchFamily="18" charset="0"/>
              </a:rPr>
              <a:t>, </a:t>
            </a:r>
            <a:r>
              <a:rPr lang="en-US" sz="288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після</a:t>
            </a:r>
            <a:r>
              <a:rPr lang="en-US" sz="288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288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скорочення</a:t>
            </a:r>
            <a:r>
              <a:rPr lang="en-US" sz="288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9689" y="8488385"/>
            <a:ext cx="6143369" cy="56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6DDF"/>
                </a:solidFill>
                <a:latin typeface="Agrandir Wide Bold"/>
              </a:rPr>
              <a:t>із 148 залишилося  43 фахівці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26128" y="1749674"/>
            <a:ext cx="3736272" cy="3393826"/>
          </a:xfrm>
          <a:custGeom>
            <a:avLst/>
            <a:gdLst/>
            <a:ahLst/>
            <a:cxnLst/>
            <a:rect l="l" t="t" r="r" b="b"/>
            <a:pathLst>
              <a:path w="3736272" h="3393826">
                <a:moveTo>
                  <a:pt x="0" y="0"/>
                </a:moveTo>
                <a:lnTo>
                  <a:pt x="3736272" y="0"/>
                </a:lnTo>
                <a:lnTo>
                  <a:pt x="3736272" y="3393826"/>
                </a:lnTo>
                <a:lnTo>
                  <a:pt x="0" y="339382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4493" b="-1587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21262" y="5686425"/>
            <a:ext cx="3736272" cy="325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73"/>
              </a:lnSpc>
            </a:pPr>
            <a:r>
              <a:rPr lang="en-US" sz="4481" b="1" dirty="0" err="1">
                <a:solidFill>
                  <a:srgbClr val="006DDF"/>
                </a:solidFill>
                <a:latin typeface="Agrandir Wide Medium"/>
              </a:rPr>
              <a:t>Міжнародна</a:t>
            </a:r>
            <a:r>
              <a:rPr lang="en-US" sz="4481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481" b="1" dirty="0" err="1">
                <a:solidFill>
                  <a:srgbClr val="006DDF"/>
                </a:solidFill>
                <a:latin typeface="Agrandir Wide Medium"/>
              </a:rPr>
              <a:t>солідарна</a:t>
            </a:r>
            <a:r>
              <a:rPr lang="en-US" sz="4481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481" b="1" dirty="0" smtClean="0">
                <a:solidFill>
                  <a:srgbClr val="006DDF"/>
                </a:solidFill>
                <a:latin typeface="Agrandir Wide Medium"/>
              </a:rPr>
              <a:t>і  </a:t>
            </a:r>
            <a:r>
              <a:rPr lang="en-US" sz="4481" b="1" dirty="0" err="1" smtClean="0">
                <a:solidFill>
                  <a:srgbClr val="006DDF"/>
                </a:solidFill>
                <a:latin typeface="Agrandir Wide Medium"/>
              </a:rPr>
              <a:t>фінансова</a:t>
            </a:r>
            <a:r>
              <a:rPr lang="en-US" sz="4481" b="1" dirty="0" smtClean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481" b="1" dirty="0" err="1" smtClean="0">
                <a:solidFill>
                  <a:srgbClr val="006DDF"/>
                </a:solidFill>
                <a:latin typeface="Agrandir Wide Medium"/>
              </a:rPr>
              <a:t>підтримка</a:t>
            </a:r>
            <a:endParaRPr lang="en-US" sz="4481" b="1" dirty="0">
              <a:solidFill>
                <a:srgbClr val="006DDF"/>
              </a:solidFill>
              <a:latin typeface="Agrandir Wide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4348625" y="1902116"/>
            <a:ext cx="13541233" cy="7809161"/>
          </a:xfrm>
          <a:custGeom>
            <a:avLst/>
            <a:gdLst/>
            <a:ahLst/>
            <a:cxnLst/>
            <a:rect l="l" t="t" r="r" b="b"/>
            <a:pathLst>
              <a:path w="13541233" h="7809161">
                <a:moveTo>
                  <a:pt x="0" y="0"/>
                </a:moveTo>
                <a:lnTo>
                  <a:pt x="13541234" y="0"/>
                </a:lnTo>
                <a:lnTo>
                  <a:pt x="13541234" y="7809160"/>
                </a:lnTo>
                <a:lnTo>
                  <a:pt x="0" y="780916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2059" t="-5230" r="-7958" b="-1187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88899" y="3345480"/>
            <a:ext cx="8319145" cy="6226279"/>
            <a:chOff x="0" y="0"/>
            <a:chExt cx="108601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6010" cy="812800"/>
            </a:xfrm>
            <a:custGeom>
              <a:avLst/>
              <a:gdLst/>
              <a:ahLst/>
              <a:cxnLst/>
              <a:rect l="l" t="t" r="r" b="b"/>
              <a:pathLst>
                <a:path w="1086010" h="812800">
                  <a:moveTo>
                    <a:pt x="0" y="0"/>
                  </a:moveTo>
                  <a:lnTo>
                    <a:pt x="1086010" y="0"/>
                  </a:lnTo>
                  <a:lnTo>
                    <a:pt x="108601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 cstate="print"/>
              <a:stretch>
                <a:fillRect l="-120" r="-120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41963" y="1905416"/>
            <a:ext cx="16382999" cy="750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006DDF"/>
                </a:solidFill>
                <a:latin typeface="Times New Roman" panose="02020603050405020304" pitchFamily="18" charset="0"/>
              </a:rPr>
              <a:t>Міжнародна</a:t>
            </a:r>
            <a:r>
              <a:rPr lang="en-US" sz="4800" b="1" dirty="0">
                <a:solidFill>
                  <a:srgbClr val="006DDF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DDF"/>
                </a:solidFill>
                <a:latin typeface="Times New Roman" panose="02020603050405020304" pitchFamily="18" charset="0"/>
              </a:rPr>
              <a:t>солідарна</a:t>
            </a:r>
            <a:r>
              <a:rPr lang="en-US" sz="4800" b="1" dirty="0">
                <a:solidFill>
                  <a:srgbClr val="006DDF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6DDF"/>
                </a:solidFill>
                <a:latin typeface="Times New Roman" panose="02020603050405020304" pitchFamily="18" charset="0"/>
              </a:rPr>
              <a:t>підтримка</a:t>
            </a:r>
            <a:r>
              <a:rPr lang="uk-UA" sz="4800" b="1" dirty="0">
                <a:solidFill>
                  <a:srgbClr val="006DDF"/>
                </a:solidFill>
                <a:latin typeface="Times New Roman" panose="02020603050405020304" pitchFamily="18" charset="0"/>
              </a:rPr>
              <a:t> та гуманітарна допомога</a:t>
            </a:r>
            <a:endParaRPr lang="en-US" sz="4800" b="1" dirty="0">
              <a:solidFill>
                <a:srgbClr val="006DD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9418056" y="3345480"/>
            <a:ext cx="8319145" cy="6226279"/>
            <a:chOff x="0" y="0"/>
            <a:chExt cx="108601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86010" cy="812800"/>
            </a:xfrm>
            <a:custGeom>
              <a:avLst/>
              <a:gdLst/>
              <a:ahLst/>
              <a:cxnLst/>
              <a:rect l="l" t="t" r="r" b="b"/>
              <a:pathLst>
                <a:path w="1086010" h="812800">
                  <a:moveTo>
                    <a:pt x="0" y="0"/>
                  </a:moveTo>
                  <a:lnTo>
                    <a:pt x="1086010" y="0"/>
                  </a:lnTo>
                  <a:lnTo>
                    <a:pt x="108601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 cstate="print"/>
              <a:stretch>
                <a:fillRect t="-105" b="-105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314457" y="1483690"/>
            <a:ext cx="1427506" cy="1617926"/>
          </a:xfrm>
          <a:custGeom>
            <a:avLst/>
            <a:gdLst/>
            <a:ahLst/>
            <a:cxnLst/>
            <a:rect l="l" t="t" r="r" b="b"/>
            <a:pathLst>
              <a:path w="1427506" h="1617926">
                <a:moveTo>
                  <a:pt x="0" y="0"/>
                </a:moveTo>
                <a:lnTo>
                  <a:pt x="1427507" y="0"/>
                </a:lnTo>
                <a:lnTo>
                  <a:pt x="1427507" y="1617926"/>
                </a:lnTo>
                <a:lnTo>
                  <a:pt x="0" y="161792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 l="-3838" t="-3877" r="-3838"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12220050"/>
              </p:ext>
            </p:extLst>
          </p:nvPr>
        </p:nvGraphicFramePr>
        <p:xfrm>
          <a:off x="450737" y="1783283"/>
          <a:ext cx="17386526" cy="8043975"/>
        </p:xfrm>
        <a:graphic>
          <a:graphicData uri="http://schemas.openxmlformats.org/drawingml/2006/table">
            <a:tbl>
              <a:tblPr/>
              <a:tblGrid>
                <a:gridCol w="1265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08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5882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відбудови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України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робота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урядових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групах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комітетах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взаємодія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бізнес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структурами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ТНК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4359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3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Реформування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законодавства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України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частині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трудових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відносин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соціальної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політики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економіки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забезпечення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свобод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громадян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(~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799" b="1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НПА)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20654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4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Соціально-психологічна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підтримка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працівників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Використання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майнового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комплексу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ФПУ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фізичної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реабілітації</a:t>
                      </a:r>
                      <a:r>
                        <a:rPr lang="en-US" sz="2799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постраждалих</a:t>
                      </a: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5882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</a:rPr>
                        <a:t>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Freeform 8"/>
          <p:cNvSpPr/>
          <p:nvPr/>
        </p:nvSpPr>
        <p:spPr>
          <a:xfrm>
            <a:off x="336096" y="1393089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8" y="0"/>
                </a:lnTo>
                <a:lnTo>
                  <a:pt x="1347108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3246" y="1684777"/>
            <a:ext cx="17386527" cy="74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Національні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програми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і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завдання</a:t>
            </a:r>
            <a:r>
              <a:rPr lang="en-US" sz="4499" b="1" dirty="0">
                <a:solidFill>
                  <a:srgbClr val="FEFFFE"/>
                </a:solidFill>
                <a:latin typeface="Times New Roman" panose="02020603050405020304" pitchFamily="18" charset="0"/>
              </a:rPr>
              <a:t> ФПУ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94114" y="8764905"/>
            <a:ext cx="15885659" cy="9768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Органайзинг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деокупованих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територіях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прилеглих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зони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бойових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Внутрішня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модернізація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ФПУ,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робота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групи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високого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рівня</a:t>
            </a:r>
            <a:r>
              <a:rPr lang="en-US" sz="2799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94114" y="4496435"/>
            <a:ext cx="1588565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Open Sans"/>
              </a:rPr>
              <a:t>Євроінтеграція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(</a:t>
            </a:r>
            <a:r>
              <a:rPr lang="en-US" sz="3000" b="1" dirty="0">
                <a:solidFill>
                  <a:srgbClr val="000000"/>
                </a:solidFill>
                <a:latin typeface="Open Sans"/>
              </a:rPr>
              <a:t>29 </a:t>
            </a:r>
            <a:r>
              <a:rPr lang="en-US" sz="3000" b="1" dirty="0" err="1">
                <a:solidFill>
                  <a:srgbClr val="000000"/>
                </a:solidFill>
                <a:latin typeface="Open Sans"/>
              </a:rPr>
              <a:t>тисяч</a:t>
            </a:r>
            <a:r>
              <a:rPr lang="en-US" sz="3000" b="1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НПА,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потреба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створення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нового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підрозділу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в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"/>
              </a:rPr>
              <a:t>апараті</a:t>
            </a:r>
            <a:r>
              <a:rPr lang="en-US" sz="3000" dirty="0">
                <a:solidFill>
                  <a:srgbClr val="000000"/>
                </a:solidFill>
                <a:latin typeface="Open Sans"/>
              </a:rPr>
              <a:t> ФПУ)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14701" y="5386831"/>
            <a:ext cx="5555412" cy="1401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Голова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Федерації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3999" b="1" dirty="0">
                <a:solidFill>
                  <a:srgbClr val="00356D"/>
                </a:solidFill>
                <a:latin typeface="Times New Roman" panose="02020603050405020304" pitchFamily="18" charset="0"/>
              </a:rPr>
              <a:t> </a:t>
            </a:r>
            <a:r>
              <a:rPr lang="en-US" sz="3999" b="1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України</a:t>
            </a:r>
            <a:endParaRPr lang="en-US" sz="3999" b="1" dirty="0">
              <a:solidFill>
                <a:srgbClr val="00356D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76125" y="2147649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25213" y="2193274"/>
            <a:ext cx="5418407" cy="854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Дякую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за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6DDF"/>
                </a:solidFill>
                <a:latin typeface="Agrandir Wide Medium"/>
              </a:rPr>
              <a:t>увагу</a:t>
            </a:r>
            <a:r>
              <a:rPr lang="en-US" sz="4999" b="1" dirty="0">
                <a:solidFill>
                  <a:srgbClr val="006DDF"/>
                </a:solidFill>
                <a:latin typeface="Agrandir Wide Medium"/>
              </a:rPr>
              <a:t>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73679" y="7511552"/>
            <a:ext cx="6143369" cy="567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356D"/>
                </a:solidFill>
                <a:latin typeface="Agrandir Wide Medium"/>
              </a:rPr>
              <a:t>Email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73679" y="8042317"/>
            <a:ext cx="6143369" cy="98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 err="1">
                <a:solidFill>
                  <a:srgbClr val="00356D"/>
                </a:solidFill>
                <a:latin typeface="Times New Roman" panose="02020603050405020304" pitchFamily="18" charset="0"/>
              </a:rPr>
              <a:t>osovi@fpsu.org.ua</a:t>
            </a:r>
            <a:endParaRPr lang="en-US" sz="2799" dirty="0">
              <a:solidFill>
                <a:srgbClr val="00356D"/>
              </a:solidFill>
              <a:latin typeface="Times New Roman" panose="02020603050405020304" pitchFamily="18" charset="0"/>
            </a:endParaRPr>
          </a:p>
          <a:p>
            <a:pPr algn="l">
              <a:lnSpc>
                <a:spcPts val="3919"/>
              </a:lnSpc>
            </a:pPr>
            <a:endParaRPr lang="en-US" sz="2799" dirty="0">
              <a:solidFill>
                <a:srgbClr val="00356D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00250" y="3890283"/>
            <a:ext cx="6143369" cy="854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 b="1" dirty="0" err="1">
                <a:solidFill>
                  <a:srgbClr val="00356D"/>
                </a:solidFill>
                <a:latin typeface="Agrandir Wide Medium"/>
              </a:rPr>
              <a:t>Григорій</a:t>
            </a:r>
            <a:r>
              <a:rPr lang="en-US" sz="4999" b="1" dirty="0">
                <a:solidFill>
                  <a:srgbClr val="00356D"/>
                </a:solidFill>
                <a:latin typeface="Agrandir Wide Medium"/>
              </a:rPr>
              <a:t> </a:t>
            </a:r>
            <a:r>
              <a:rPr lang="en-US" sz="4999" b="1" dirty="0" err="1">
                <a:solidFill>
                  <a:srgbClr val="00356D"/>
                </a:solidFill>
                <a:latin typeface="Agrandir Wide Medium"/>
              </a:rPr>
              <a:t>Осовий</a:t>
            </a:r>
            <a:r>
              <a:rPr lang="en-US" sz="4999" b="1" dirty="0">
                <a:solidFill>
                  <a:srgbClr val="00356D"/>
                </a:solidFill>
                <a:latin typeface="Agrandir Wide Medium"/>
              </a:rPr>
              <a:t>,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372094" y="3063466"/>
            <a:ext cx="9685224" cy="5332132"/>
            <a:chOff x="0" y="0"/>
            <a:chExt cx="2550841" cy="14043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50841" cy="1404348"/>
            </a:xfrm>
            <a:custGeom>
              <a:avLst/>
              <a:gdLst/>
              <a:ahLst/>
              <a:cxnLst/>
              <a:rect l="l" t="t" r="r" b="b"/>
              <a:pathLst>
                <a:path w="2550841" h="1404348">
                  <a:moveTo>
                    <a:pt x="40767" y="0"/>
                  </a:moveTo>
                  <a:lnTo>
                    <a:pt x="2510074" y="0"/>
                  </a:lnTo>
                  <a:cubicBezTo>
                    <a:pt x="2532589" y="0"/>
                    <a:pt x="2550841" y="18252"/>
                    <a:pt x="2550841" y="40767"/>
                  </a:cubicBezTo>
                  <a:lnTo>
                    <a:pt x="2550841" y="1363581"/>
                  </a:lnTo>
                  <a:cubicBezTo>
                    <a:pt x="2550841" y="1386096"/>
                    <a:pt x="2532589" y="1404348"/>
                    <a:pt x="2510074" y="1404348"/>
                  </a:cubicBezTo>
                  <a:lnTo>
                    <a:pt x="40767" y="1404348"/>
                  </a:lnTo>
                  <a:cubicBezTo>
                    <a:pt x="18252" y="1404348"/>
                    <a:pt x="0" y="1386096"/>
                    <a:pt x="0" y="1363581"/>
                  </a:cubicBezTo>
                  <a:lnTo>
                    <a:pt x="0" y="40767"/>
                  </a:lnTo>
                  <a:cubicBezTo>
                    <a:pt x="0" y="18252"/>
                    <a:pt x="18252" y="0"/>
                    <a:pt x="40767" y="0"/>
                  </a:cubicBez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550841" cy="14424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99378" y="2330475"/>
            <a:ext cx="9459922" cy="5634375"/>
            <a:chOff x="0" y="0"/>
            <a:chExt cx="1577634" cy="93964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77634" cy="939646"/>
            </a:xfrm>
            <a:custGeom>
              <a:avLst/>
              <a:gdLst/>
              <a:ahLst/>
              <a:cxnLst/>
              <a:rect l="l" t="t" r="r" b="b"/>
              <a:pathLst>
                <a:path w="1577634" h="939646">
                  <a:moveTo>
                    <a:pt x="18823" y="0"/>
                  </a:moveTo>
                  <a:lnTo>
                    <a:pt x="1558811" y="0"/>
                  </a:lnTo>
                  <a:cubicBezTo>
                    <a:pt x="1569207" y="0"/>
                    <a:pt x="1577634" y="8427"/>
                    <a:pt x="1577634" y="18823"/>
                  </a:cubicBezTo>
                  <a:lnTo>
                    <a:pt x="1577634" y="920823"/>
                  </a:lnTo>
                  <a:cubicBezTo>
                    <a:pt x="1577634" y="925816"/>
                    <a:pt x="1575651" y="930603"/>
                    <a:pt x="1572121" y="934133"/>
                  </a:cubicBezTo>
                  <a:cubicBezTo>
                    <a:pt x="1568591" y="937663"/>
                    <a:pt x="1563803" y="939646"/>
                    <a:pt x="1558811" y="939646"/>
                  </a:cubicBezTo>
                  <a:lnTo>
                    <a:pt x="18823" y="939646"/>
                  </a:lnTo>
                  <a:cubicBezTo>
                    <a:pt x="8427" y="939646"/>
                    <a:pt x="0" y="931219"/>
                    <a:pt x="0" y="920823"/>
                  </a:cubicBezTo>
                  <a:lnTo>
                    <a:pt x="0" y="18823"/>
                  </a:lnTo>
                  <a:cubicBezTo>
                    <a:pt x="0" y="8427"/>
                    <a:pt x="8427" y="0"/>
                    <a:pt x="18823" y="0"/>
                  </a:cubicBezTo>
                  <a:close/>
                </a:path>
              </a:pathLst>
            </a:custGeom>
            <a:blipFill>
              <a:blip r:embed="rId4" cstate="print"/>
              <a:stretch>
                <a:fillRect t="-6005" b="-6005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D:\Мои документы\ВІЙНА\ЄВРОСОЮЗ\КИЇВ_22.02.24\Карта_окупованих_територі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019300"/>
            <a:ext cx="12649200" cy="744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"/>
          <p:cNvGrpSpPr/>
          <p:nvPr/>
        </p:nvGrpSpPr>
        <p:grpSpPr>
          <a:xfrm>
            <a:off x="0" y="-144661"/>
            <a:ext cx="18288000" cy="1628351"/>
            <a:chOff x="0" y="-38100"/>
            <a:chExt cx="4816593" cy="428866"/>
          </a:xfrm>
        </p:grpSpPr>
        <p:sp>
          <p:nvSpPr>
            <p:cNvPr id="6" name="Freeform 6"/>
            <p:cNvSpPr/>
            <p:nvPr/>
          </p:nvSpPr>
          <p:spPr>
            <a:xfrm>
              <a:off x="1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4800" y="495300"/>
            <a:ext cx="1493807" cy="5924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919"/>
              </a:lnSpc>
            </a:pPr>
            <a:r>
              <a:rPr lang="en-US" dirty="0" smtClean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dirty="0" err="1" smtClean="0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25600" y="495300"/>
            <a:ext cx="35377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Федерація профспілок України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4429185"/>
            <a:ext cx="3733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26% ТЕРИТОРІЇ  УКРАЇНИ ОКУПОВАНО РОСІЙСЬКИМИ АГРЕСОРАМИ </a:t>
            </a:r>
            <a:b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uk-UA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Freeform 8"/>
          <p:cNvSpPr/>
          <p:nvPr/>
        </p:nvSpPr>
        <p:spPr>
          <a:xfrm>
            <a:off x="1524000" y="2095500"/>
            <a:ext cx="1981200" cy="2133600"/>
          </a:xfrm>
          <a:custGeom>
            <a:avLst/>
            <a:gdLst/>
            <a:ahLst/>
            <a:cxnLst/>
            <a:rect l="l" t="t" r="r" b="b"/>
            <a:pathLst>
              <a:path w="1340764" h="1465983">
                <a:moveTo>
                  <a:pt x="0" y="0"/>
                </a:moveTo>
                <a:lnTo>
                  <a:pt x="1340764" y="0"/>
                </a:lnTo>
                <a:lnTo>
                  <a:pt x="1340764" y="1465983"/>
                </a:lnTo>
                <a:lnTo>
                  <a:pt x="0" y="1465983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184190" y="2842848"/>
            <a:ext cx="11790605" cy="5895303"/>
            <a:chOff x="0" y="0"/>
            <a:chExt cx="6350000" cy="3175000"/>
          </a:xfrm>
        </p:grpSpPr>
        <p:sp>
          <p:nvSpPr>
            <p:cNvPr id="6" name="Freeform 6"/>
            <p:cNvSpPr/>
            <p:nvPr/>
          </p:nvSpPr>
          <p:spPr>
            <a:xfrm flipH="1"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6350000" y="2286000"/>
                  </a:move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close/>
                </a:path>
              </a:pathLst>
            </a:custGeom>
            <a:solidFill>
              <a:srgbClr val="006DDF"/>
            </a:solidFill>
            <a:ln w="12700">
              <a:solidFill>
                <a:srgbClr val="0000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5461000" y="19050"/>
                  </a:moveTo>
                  <a:cubicBezTo>
                    <a:pt x="5693410" y="19050"/>
                    <a:pt x="5911850" y="109220"/>
                    <a:pt x="6076950" y="273050"/>
                  </a:cubicBezTo>
                  <a:cubicBezTo>
                    <a:pt x="6240780" y="436880"/>
                    <a:pt x="6330950" y="655320"/>
                    <a:pt x="6330950" y="889000"/>
                  </a:cubicBezTo>
                  <a:lnTo>
                    <a:pt x="6330950" y="2286000"/>
                  </a:lnTo>
                  <a:cubicBezTo>
                    <a:pt x="6330950" y="2518410"/>
                    <a:pt x="6240780" y="2736850"/>
                    <a:pt x="6076950" y="2901950"/>
                  </a:cubicBezTo>
                  <a:cubicBezTo>
                    <a:pt x="5913120" y="3065780"/>
                    <a:pt x="5694680" y="3155950"/>
                    <a:pt x="5461000" y="3155950"/>
                  </a:cubicBezTo>
                  <a:lnTo>
                    <a:pt x="889000" y="3155950"/>
                  </a:lnTo>
                  <a:cubicBezTo>
                    <a:pt x="656590" y="3155950"/>
                    <a:pt x="438150" y="3065780"/>
                    <a:pt x="273050" y="2901950"/>
                  </a:cubicBezTo>
                  <a:cubicBezTo>
                    <a:pt x="109220" y="2738120"/>
                    <a:pt x="19050" y="2519680"/>
                    <a:pt x="19050" y="2286000"/>
                  </a:cubicBezTo>
                  <a:lnTo>
                    <a:pt x="19050" y="889000"/>
                  </a:lnTo>
                  <a:cubicBezTo>
                    <a:pt x="19050" y="656590"/>
                    <a:pt x="109220" y="438150"/>
                    <a:pt x="273050" y="273050"/>
                  </a:cubicBezTo>
                  <a:cubicBezTo>
                    <a:pt x="438150" y="109220"/>
                    <a:pt x="656590" y="19050"/>
                    <a:pt x="889000" y="19050"/>
                  </a:cubicBezTo>
                  <a:lnTo>
                    <a:pt x="5461000" y="19050"/>
                  </a:lnTo>
                  <a:moveTo>
                    <a:pt x="5461000" y="0"/>
                  </a:move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5461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6617787" y="2842848"/>
            <a:ext cx="11357008" cy="5678504"/>
            <a:chOff x="0" y="0"/>
            <a:chExt cx="6350000" cy="3175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2" cstate="print"/>
              <a:stretch>
                <a:fillRect t="-16049" b="-1720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l="l" t="t" r="r" b="b"/>
              <a:pathLst>
                <a:path w="6350000" h="3175000">
                  <a:moveTo>
                    <a:pt x="5461000" y="19050"/>
                  </a:moveTo>
                  <a:cubicBezTo>
                    <a:pt x="5693410" y="19050"/>
                    <a:pt x="5911850" y="109220"/>
                    <a:pt x="6076950" y="273050"/>
                  </a:cubicBezTo>
                  <a:cubicBezTo>
                    <a:pt x="6240780" y="436880"/>
                    <a:pt x="6330950" y="655320"/>
                    <a:pt x="6330950" y="889000"/>
                  </a:cubicBezTo>
                  <a:lnTo>
                    <a:pt x="6330950" y="2286000"/>
                  </a:lnTo>
                  <a:cubicBezTo>
                    <a:pt x="6330950" y="2518410"/>
                    <a:pt x="6240780" y="2736850"/>
                    <a:pt x="6076950" y="2901950"/>
                  </a:cubicBezTo>
                  <a:cubicBezTo>
                    <a:pt x="5913120" y="3065780"/>
                    <a:pt x="5694680" y="3155950"/>
                    <a:pt x="5461000" y="3155950"/>
                  </a:cubicBezTo>
                  <a:lnTo>
                    <a:pt x="889000" y="3155950"/>
                  </a:lnTo>
                  <a:cubicBezTo>
                    <a:pt x="656590" y="3155950"/>
                    <a:pt x="438150" y="3065780"/>
                    <a:pt x="273050" y="2901950"/>
                  </a:cubicBezTo>
                  <a:cubicBezTo>
                    <a:pt x="109220" y="2738120"/>
                    <a:pt x="19050" y="2519680"/>
                    <a:pt x="19050" y="2286000"/>
                  </a:cubicBezTo>
                  <a:lnTo>
                    <a:pt x="19050" y="889000"/>
                  </a:lnTo>
                  <a:cubicBezTo>
                    <a:pt x="19050" y="656590"/>
                    <a:pt x="109220" y="438150"/>
                    <a:pt x="273050" y="273050"/>
                  </a:cubicBezTo>
                  <a:cubicBezTo>
                    <a:pt x="438150" y="109220"/>
                    <a:pt x="656590" y="19050"/>
                    <a:pt x="889000" y="19050"/>
                  </a:cubicBezTo>
                  <a:lnTo>
                    <a:pt x="5461000" y="19050"/>
                  </a:lnTo>
                  <a:moveTo>
                    <a:pt x="5461000" y="0"/>
                  </a:move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5461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662397" y="3340443"/>
            <a:ext cx="5154400" cy="5114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85"/>
              </a:lnSpc>
            </a:pP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Збройна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агресія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росії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проти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України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триває</a:t>
            </a:r>
            <a:r>
              <a:rPr lang="en-US" sz="5632" dirty="0">
                <a:solidFill>
                  <a:srgbClr val="006DDF"/>
                </a:solidFill>
                <a:latin typeface="Agrandir Wide Medium"/>
              </a:rPr>
              <a:t> 811  </a:t>
            </a:r>
            <a:r>
              <a:rPr lang="en-US" sz="5632" dirty="0" err="1">
                <a:solidFill>
                  <a:srgbClr val="006DDF"/>
                </a:solidFill>
                <a:latin typeface="Agrandir Wide Medium"/>
              </a:rPr>
              <a:t>днів</a:t>
            </a:r>
            <a:endParaRPr lang="en-US" sz="5632" dirty="0">
              <a:solidFill>
                <a:srgbClr val="006DDF"/>
              </a:solidFill>
              <a:latin typeface="Agrandir Wide Medium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441371" y="386880"/>
            <a:ext cx="18288000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FEFFFE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FEFFFE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FEFFFE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181100" y="2707908"/>
            <a:ext cx="4533364" cy="4533364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solidFill>
              <a:srgbClr val="006DDF"/>
            </a:solidFill>
            <a:ln w="12700">
              <a:solidFill>
                <a:srgbClr val="000000"/>
              </a:solidFill>
            </a:ln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181100" y="2555508"/>
            <a:ext cx="4533364" cy="4533364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blipFill>
              <a:blip r:embed="rId2" cstate="print"/>
              <a:stretch>
                <a:fillRect l="-16666" r="-1666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028700" y="1464578"/>
            <a:ext cx="12609483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06DDF"/>
                </a:solidFill>
                <a:latin typeface="Agrandir Wide Bold"/>
              </a:rPr>
              <a:t>Наслідки війни для економіки і людей</a:t>
            </a:r>
          </a:p>
          <a:p>
            <a:pPr algn="l">
              <a:lnSpc>
                <a:spcPts val="6299"/>
              </a:lnSpc>
            </a:pPr>
            <a:endParaRPr lang="en-US" sz="4500">
              <a:solidFill>
                <a:srgbClr val="006DDF"/>
              </a:solidFill>
              <a:latin typeface="Agrandir Wide Bold"/>
            </a:endParaRP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6953518" y="2555508"/>
            <a:ext cx="4685764" cy="4685764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solidFill>
              <a:srgbClr val="006DDF"/>
            </a:solidFill>
            <a:ln w="12700">
              <a:solidFill>
                <a:srgbClr val="000000"/>
              </a:solidFill>
            </a:ln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2678311" y="2707908"/>
            <a:ext cx="4533364" cy="4533364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solidFill>
              <a:srgbClr val="006DDF"/>
            </a:solidFill>
            <a:ln w="12700">
              <a:solidFill>
                <a:srgbClr val="000000"/>
              </a:solidFill>
            </a:ln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2678311" y="2707908"/>
            <a:ext cx="4380964" cy="4380964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6953518" y="2555508"/>
            <a:ext cx="4533364" cy="4533364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6350000"/>
                  </a:moveTo>
                  <a:lnTo>
                    <a:pt x="1270000" y="6350000"/>
                  </a:lnTo>
                  <a:cubicBezTo>
                    <a:pt x="568960" y="6350000"/>
                    <a:pt x="0" y="5781040"/>
                    <a:pt x="0" y="5080000"/>
                  </a:cubicBezTo>
                  <a:lnTo>
                    <a:pt x="0" y="1270000"/>
                  </a:lnTo>
                  <a:cubicBezTo>
                    <a:pt x="0" y="568960"/>
                    <a:pt x="568960" y="0"/>
                    <a:pt x="1270000" y="0"/>
                  </a:cubicBezTo>
                  <a:lnTo>
                    <a:pt x="5080000" y="0"/>
                  </a:lnTo>
                  <a:cubicBezTo>
                    <a:pt x="5781040" y="0"/>
                    <a:pt x="6350000" y="568960"/>
                    <a:pt x="6350000" y="1270000"/>
                  </a:cubicBezTo>
                  <a:lnTo>
                    <a:pt x="6350000" y="5080000"/>
                  </a:lnTo>
                  <a:cubicBezTo>
                    <a:pt x="6350000" y="5781040"/>
                    <a:pt x="5781040" y="6350000"/>
                    <a:pt x="5080000" y="6350000"/>
                  </a:cubicBezTo>
                  <a:close/>
                </a:path>
              </a:pathLst>
            </a:custGeom>
            <a:blipFill>
              <a:blip r:embed="rId4" cstate="print"/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080000" y="19050"/>
                  </a:moveTo>
                  <a:cubicBezTo>
                    <a:pt x="5769610" y="19050"/>
                    <a:pt x="6330950" y="580390"/>
                    <a:pt x="6330950" y="1270000"/>
                  </a:cubicBezTo>
                  <a:lnTo>
                    <a:pt x="6330950" y="5080000"/>
                  </a:lnTo>
                  <a:cubicBezTo>
                    <a:pt x="6330950" y="5769610"/>
                    <a:pt x="5769610" y="6330950"/>
                    <a:pt x="5080000" y="6330950"/>
                  </a:cubicBezTo>
                  <a:lnTo>
                    <a:pt x="1270000" y="6330950"/>
                  </a:lnTo>
                  <a:cubicBezTo>
                    <a:pt x="580390" y="6330950"/>
                    <a:pt x="19050" y="5769610"/>
                    <a:pt x="19050" y="5080000"/>
                  </a:cubicBezTo>
                  <a:lnTo>
                    <a:pt x="19050" y="1270000"/>
                  </a:lnTo>
                  <a:cubicBezTo>
                    <a:pt x="19050" y="580390"/>
                    <a:pt x="580390" y="19050"/>
                    <a:pt x="1270000" y="19050"/>
                  </a:cubicBezTo>
                  <a:lnTo>
                    <a:pt x="5080000" y="19050"/>
                  </a:lnTo>
                  <a:moveTo>
                    <a:pt x="5080000" y="0"/>
                  </a:moveTo>
                  <a:lnTo>
                    <a:pt x="1270000" y="0"/>
                  </a:lnTo>
                  <a:cubicBezTo>
                    <a:pt x="568960" y="0"/>
                    <a:pt x="0" y="568960"/>
                    <a:pt x="0" y="1270000"/>
                  </a:cubicBezTo>
                  <a:lnTo>
                    <a:pt x="0" y="5080000"/>
                  </a:lnTo>
                  <a:cubicBezTo>
                    <a:pt x="0" y="5781040"/>
                    <a:pt x="568960" y="6350000"/>
                    <a:pt x="1270000" y="6350000"/>
                  </a:cubicBezTo>
                  <a:lnTo>
                    <a:pt x="5080000" y="6350000"/>
                  </a:lnTo>
                  <a:cubicBezTo>
                    <a:pt x="5781040" y="6350000"/>
                    <a:pt x="6350000" y="5781040"/>
                    <a:pt x="6350000" y="5080000"/>
                  </a:cubicBezTo>
                  <a:lnTo>
                    <a:pt x="6350000" y="1270000"/>
                  </a:lnTo>
                  <a:cubicBezTo>
                    <a:pt x="6350000" y="568960"/>
                    <a:pt x="5781040" y="0"/>
                    <a:pt x="5080000" y="0"/>
                  </a:cubicBezTo>
                  <a:lnTo>
                    <a:pt x="5080000" y="0"/>
                  </a:lnTo>
                  <a:close/>
                </a:path>
              </a:pathLst>
            </a:custGeom>
            <a:solidFill>
              <a:srgbClr val="006DDF"/>
            </a:solidFill>
          </p:spPr>
        </p:sp>
      </p:grpSp>
      <p:sp>
        <p:nvSpPr>
          <p:cNvPr id="24" name="Freeform 24"/>
          <p:cNvSpPr/>
          <p:nvPr/>
        </p:nvSpPr>
        <p:spPr>
          <a:xfrm>
            <a:off x="7229219" y="9258300"/>
            <a:ext cx="4790636" cy="851453"/>
          </a:xfrm>
          <a:custGeom>
            <a:avLst/>
            <a:gdLst/>
            <a:ahLst/>
            <a:cxnLst/>
            <a:rect l="l" t="t" r="r" b="b"/>
            <a:pathLst>
              <a:path w="4790636" h="851453">
                <a:moveTo>
                  <a:pt x="0" y="0"/>
                </a:moveTo>
                <a:lnTo>
                  <a:pt x="4790636" y="0"/>
                </a:lnTo>
                <a:lnTo>
                  <a:pt x="4790636" y="851453"/>
                </a:lnTo>
                <a:lnTo>
                  <a:pt x="0" y="85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t="-49799" r="-100207" b="-33329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028700" y="7488922"/>
            <a:ext cx="4733389" cy="2548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356D"/>
                </a:solidFill>
                <a:latin typeface="Agrandir Wide Medium"/>
              </a:rPr>
              <a:t>Збитки економіки - $155 млрд. Для відбудови потрібно $486 млрд. ( це  в 2,5  рази більше річного ВВП України)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953518" y="7241272"/>
            <a:ext cx="4628614" cy="155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356D"/>
                </a:solidFill>
                <a:latin typeface="Agrandir Wide Medium"/>
              </a:rPr>
              <a:t>Динаміка ВВП – 2021, 2022, 2023,2024 (прогноз)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30686" y="7488922"/>
            <a:ext cx="4628614" cy="155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356D"/>
                </a:solidFill>
                <a:latin typeface="Agrandir Wide Medium"/>
              </a:rPr>
              <a:t>Рівень інфляції - 2021, 2022, 2023, 2024 (прогноз)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6930709"/>
              </p:ext>
            </p:extLst>
          </p:nvPr>
        </p:nvGraphicFramePr>
        <p:xfrm>
          <a:off x="506304" y="1765790"/>
          <a:ext cx="17275392" cy="8090421"/>
        </p:xfrm>
        <a:graphic>
          <a:graphicData uri="http://schemas.openxmlformats.org/drawingml/2006/table">
            <a:tbl>
              <a:tblPr/>
              <a:tblGrid>
                <a:gridCol w="2025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77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4721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59881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4F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6128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endParaRPr lang="en-US" sz="1100" dirty="0"/>
                    </a:p>
                    <a:p>
                      <a:pPr algn="ctr">
                        <a:lnSpc>
                          <a:spcPts val="5599"/>
                        </a:lnSpc>
                      </a:pP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2014 </a:t>
                      </a:r>
                      <a:r>
                        <a:rPr lang="en-US" sz="39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рік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lang="en-US" sz="3999" dirty="0">
                          <a:solidFill>
                            <a:srgbClr val="000000"/>
                          </a:solidFill>
                          <a:latin typeface="Agrandir Wide Bold"/>
                        </a:rPr>
                        <a:t>42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39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39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2024 –  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до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dirty="0">
                          <a:solidFill>
                            <a:srgbClr val="000000"/>
                          </a:solidFill>
                          <a:latin typeface="Agrandir Wide Bold"/>
                        </a:rPr>
                        <a:t>30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</a:p>
                    <a:p>
                      <a:pPr algn="l">
                        <a:lnSpc>
                          <a:spcPts val="4199"/>
                        </a:lnSpc>
                      </a:pPr>
                      <a:endParaRPr lang="en-US" sz="2899" b="0" i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2441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59"/>
                        </a:lnSpc>
                        <a:defRPr/>
                      </a:pP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Скорочення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b="1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робочих</a:t>
                      </a:r>
                      <a:r>
                        <a:rPr lang="en-US" sz="2899" b="1" dirty="0">
                          <a:solidFill>
                            <a:srgbClr val="000000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2899" b="1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місць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lang="en-US" sz="2899" dirty="0">
                          <a:solidFill>
                            <a:srgbClr val="000000"/>
                          </a:solidFill>
                          <a:latin typeface="Agrandir Wide Bold"/>
                        </a:rPr>
                        <a:t>5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dirty="0"/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2899" b="1" dirty="0" err="1">
                          <a:solidFill>
                            <a:srgbClr val="000000"/>
                          </a:solidFill>
                          <a:latin typeface="Agrandir Wide Bold"/>
                        </a:rPr>
                        <a:t>Безробітних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dirty="0">
                          <a:solidFill>
                            <a:srgbClr val="000000"/>
                          </a:solidFill>
                          <a:latin typeface="Agrandir Wide Bold"/>
                        </a:rPr>
                        <a:t>- 2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млн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за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8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метологією</a:t>
                      </a: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МОП) ~ </a:t>
                      </a:r>
                      <a:r>
                        <a:rPr lang="en-US" sz="2899" dirty="0">
                          <a:solidFill>
                            <a:srgbClr val="000000"/>
                          </a:solidFill>
                          <a:latin typeface="Agrandir Wide Bold"/>
                        </a:rPr>
                        <a:t>18%</a:t>
                      </a:r>
                    </a:p>
                    <a:p>
                      <a:pPr algn="ctr">
                        <a:lnSpc>
                          <a:spcPts val="4059"/>
                        </a:lnSpc>
                      </a:pPr>
                      <a:r>
                        <a:rPr lang="en-US" sz="28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     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771525" y="162642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302" b="-12368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606781" y="3313595"/>
            <a:ext cx="3489552" cy="547189"/>
            <a:chOff x="0" y="0"/>
            <a:chExt cx="919059" cy="14411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19059" cy="144116"/>
            </a:xfrm>
            <a:custGeom>
              <a:avLst/>
              <a:gdLst/>
              <a:ahLst/>
              <a:cxnLst/>
              <a:rect l="l" t="t" r="r" b="b"/>
              <a:pathLst>
                <a:path w="919059" h="144116">
                  <a:moveTo>
                    <a:pt x="0" y="0"/>
                  </a:moveTo>
                  <a:lnTo>
                    <a:pt x="919059" y="0"/>
                  </a:lnTo>
                  <a:lnTo>
                    <a:pt x="919059" y="144116"/>
                  </a:lnTo>
                  <a:lnTo>
                    <a:pt x="0" y="14411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919059" cy="182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025806" y="1846745"/>
            <a:ext cx="13412303" cy="74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FEFFF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трудового потенціалу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01046" y="3717909"/>
            <a:ext cx="7176450" cy="2224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en-US" sz="37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en-US" sz="3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- 15,6 </a:t>
            </a:r>
            <a:r>
              <a:rPr lang="en-US" sz="37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3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en-US" sz="27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en-US" sz="2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12,9 </a:t>
            </a:r>
            <a:r>
              <a:rPr lang="en-US" sz="2799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2799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0913671" y="7122576"/>
            <a:ext cx="6551200" cy="95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3"/>
              </a:lnSpc>
              <a:spcBef>
                <a:spcPct val="0"/>
              </a:spcBef>
            </a:pPr>
            <a:r>
              <a:rPr lang="en-US" sz="2738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 </a:t>
            </a:r>
            <a:r>
              <a:rPr lang="en-US" sz="273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833"/>
              </a:lnSpc>
              <a:spcBef>
                <a:spcPct val="0"/>
              </a:spcBef>
            </a:pP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738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Біженців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3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3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кордоном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- 6,5 </a:t>
            </a:r>
            <a:r>
              <a:rPr lang="en-US" sz="2738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2738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2444495" y="3313595"/>
            <a:ext cx="3489552" cy="547189"/>
            <a:chOff x="0" y="0"/>
            <a:chExt cx="919059" cy="1441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19059" cy="144116"/>
            </a:xfrm>
            <a:custGeom>
              <a:avLst/>
              <a:gdLst/>
              <a:ahLst/>
              <a:cxnLst/>
              <a:rect l="l" t="t" r="r" b="b"/>
              <a:pathLst>
                <a:path w="919059" h="144116">
                  <a:moveTo>
                    <a:pt x="0" y="0"/>
                  </a:moveTo>
                  <a:lnTo>
                    <a:pt x="919059" y="0"/>
                  </a:lnTo>
                  <a:lnTo>
                    <a:pt x="919059" y="144116"/>
                  </a:lnTo>
                  <a:lnTo>
                    <a:pt x="0" y="14411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19059" cy="182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606781" y="3246920"/>
            <a:ext cx="348955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endParaRPr lang="en-US" sz="3399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444495" y="3241205"/>
            <a:ext cx="3489552" cy="592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endParaRPr lang="en-US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73224" y="3162408"/>
            <a:ext cx="16814402" cy="3467874"/>
          </a:xfrm>
          <a:custGeom>
            <a:avLst/>
            <a:gdLst/>
            <a:ahLst/>
            <a:cxnLst/>
            <a:rect l="l" t="t" r="r" b="b"/>
            <a:pathLst>
              <a:path w="16814402" h="3467874">
                <a:moveTo>
                  <a:pt x="0" y="0"/>
                </a:moveTo>
                <a:lnTo>
                  <a:pt x="16814403" y="0"/>
                </a:lnTo>
                <a:lnTo>
                  <a:pt x="16814403" y="3467874"/>
                </a:lnTo>
                <a:lnTo>
                  <a:pt x="0" y="346787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108845" b="-6013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759404" y="1822205"/>
            <a:ext cx="15575444" cy="1035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</a:pP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Криза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вартості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6100" dirty="0" err="1">
                <a:solidFill>
                  <a:srgbClr val="000000"/>
                </a:solidFill>
                <a:latin typeface="Open Sans Bold"/>
              </a:rPr>
              <a:t>життя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 (2021-202</a:t>
            </a:r>
            <a:r>
              <a:rPr lang="uk-UA" sz="6100" dirty="0">
                <a:solidFill>
                  <a:srgbClr val="000000"/>
                </a:solidFill>
                <a:latin typeface="Open Sans Bold"/>
              </a:rPr>
              <a:t>3</a:t>
            </a:r>
            <a:r>
              <a:rPr lang="en-US" sz="61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sp>
        <p:nvSpPr>
          <p:cNvPr id="7" name="Freeform 7"/>
          <p:cNvSpPr/>
          <p:nvPr/>
        </p:nvSpPr>
        <p:spPr>
          <a:xfrm>
            <a:off x="854174" y="174355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8" y="0"/>
                </a:lnTo>
                <a:lnTo>
                  <a:pt x="1347108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8" name="AutoShape 8"/>
          <p:cNvSpPr/>
          <p:nvPr/>
        </p:nvSpPr>
        <p:spPr>
          <a:xfrm flipV="1">
            <a:off x="1085850" y="8718418"/>
            <a:ext cx="16522501" cy="137162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diamond" w="lg" len="lg"/>
            <a:tailEnd type="diamond" w="lg" len="lg"/>
          </a:ln>
        </p:spPr>
      </p:sp>
      <p:grpSp>
        <p:nvGrpSpPr>
          <p:cNvPr id="9" name="Group 9"/>
          <p:cNvGrpSpPr/>
          <p:nvPr/>
        </p:nvGrpSpPr>
        <p:grpSpPr>
          <a:xfrm>
            <a:off x="1527728" y="6898375"/>
            <a:ext cx="3086100" cy="1513915"/>
            <a:chOff x="0" y="0"/>
            <a:chExt cx="812800" cy="3987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98726"/>
            </a:xfrm>
            <a:custGeom>
              <a:avLst/>
              <a:gdLst/>
              <a:ahLst/>
              <a:cxnLst/>
              <a:rect l="l" t="t" r="r" b="b"/>
              <a:pathLst>
                <a:path w="812800" h="398726">
                  <a:moveTo>
                    <a:pt x="0" y="0"/>
                  </a:moveTo>
                  <a:lnTo>
                    <a:pt x="812800" y="0"/>
                  </a:lnTo>
                  <a:lnTo>
                    <a:pt x="812800" y="398726"/>
                  </a:lnTo>
                  <a:lnTo>
                    <a:pt x="0" y="39872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4368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64299" y="6940912"/>
            <a:ext cx="3086100" cy="767443"/>
            <a:chOff x="0" y="0"/>
            <a:chExt cx="812800" cy="20212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798149" y="6950437"/>
            <a:ext cx="3086100" cy="767443"/>
            <a:chOff x="0" y="0"/>
            <a:chExt cx="812800" cy="2021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957104" y="7001279"/>
            <a:ext cx="3086100" cy="767443"/>
            <a:chOff x="0" y="0"/>
            <a:chExt cx="812800" cy="20212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202125"/>
            </a:xfrm>
            <a:custGeom>
              <a:avLst/>
              <a:gdLst/>
              <a:ahLst/>
              <a:cxnLst/>
              <a:rect l="l" t="t" r="r" b="b"/>
              <a:pathLst>
                <a:path w="812800" h="202125">
                  <a:moveTo>
                    <a:pt x="0" y="0"/>
                  </a:moveTo>
                  <a:lnTo>
                    <a:pt x="812800" y="0"/>
                  </a:lnTo>
                  <a:lnTo>
                    <a:pt x="812800" y="202125"/>
                  </a:lnTo>
                  <a:lnTo>
                    <a:pt x="0" y="202125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240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-225398">
            <a:off x="3872619" y="8412290"/>
            <a:ext cx="7732291" cy="1159251"/>
            <a:chOff x="0" y="0"/>
            <a:chExt cx="2036488" cy="30531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36488" cy="305317"/>
            </a:xfrm>
            <a:custGeom>
              <a:avLst/>
              <a:gdLst/>
              <a:ahLst/>
              <a:cxnLst/>
              <a:rect l="l" t="t" r="r" b="b"/>
              <a:pathLst>
                <a:path w="2036488" h="305317">
                  <a:moveTo>
                    <a:pt x="0" y="0"/>
                  </a:moveTo>
                  <a:lnTo>
                    <a:pt x="2036488" y="0"/>
                  </a:lnTo>
                  <a:lnTo>
                    <a:pt x="2036488" y="305317"/>
                  </a:lnTo>
                  <a:lnTo>
                    <a:pt x="0" y="305317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2036488" cy="343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 rot="-257891">
            <a:off x="3870293" y="8651824"/>
            <a:ext cx="7732291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 Bold"/>
              </a:rPr>
              <a:t>Бідність (оцінка Світового банку)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259522" y="9080368"/>
            <a:ext cx="142810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55%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13676" y="8684446"/>
            <a:ext cx="142810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18%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27728" y="7068911"/>
            <a:ext cx="3086100" cy="115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Середня зарплата (за даними Пенсійного фонду України)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662939" y="7119211"/>
            <a:ext cx="3086100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Споживчі ціни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798149" y="6912337"/>
            <a:ext cx="3086100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Офіційний курс гривні щодо долара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973175" y="6944607"/>
            <a:ext cx="3086100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FFFFFF"/>
                </a:solidFill>
                <a:latin typeface="Open Sans"/>
              </a:rPr>
              <a:t>Фактичний прожитковий мінімум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xmlns="" id="{C3D17AB0-D728-0927-7A16-833BAB43C492}"/>
              </a:ext>
            </a:extLst>
          </p:cNvPr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xmlns="" id="{289CEE7D-86E8-B11E-1D8E-96536AA98393}"/>
                </a:ext>
              </a:extLst>
            </p:cNvPr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xmlns="" id="{F2D5C61B-D013-2ACD-38FD-9C1A253C7D6A}"/>
                </a:ext>
              </a:extLst>
            </p:cNvPr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1CC57F6D-7F2C-B698-1AF4-FC4F33F73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30172483"/>
              </p:ext>
            </p:extLst>
          </p:nvPr>
        </p:nvGraphicFramePr>
        <p:xfrm>
          <a:off x="306884" y="1945027"/>
          <a:ext cx="17674232" cy="7831705"/>
        </p:xfrm>
        <a:graphic>
          <a:graphicData uri="http://schemas.openxmlformats.org/drawingml/2006/table">
            <a:tbl>
              <a:tblPr/>
              <a:tblGrid>
                <a:gridCol w="3751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4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523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1580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001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54121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1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Період</a:t>
                      </a:r>
                      <a:endParaRPr lang="en-US" sz="1100" b="1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2021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2022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2023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2024</a:t>
                      </a:r>
                      <a:endParaRPr lang="en-US" sz="1100"/>
                    </a:p>
                    <a:p>
                      <a:pPr algn="ctr">
                        <a:lnSpc>
                          <a:spcPts val="3919"/>
                        </a:lnSpc>
                      </a:pPr>
                      <a:r>
                        <a:rPr lang="en-US" sz="2799">
                          <a:solidFill>
                            <a:srgbClr val="FFFFFF"/>
                          </a:solidFill>
                          <a:latin typeface="Agrandir Wide Bold"/>
                        </a:rPr>
                        <a:t>(прогноз)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92884">
                <a:tc>
                  <a:txBody>
                    <a:bodyPr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FFFFFF"/>
                          </a:solidFill>
                          <a:latin typeface="Agrandir Wide"/>
                        </a:rPr>
                        <a:t>Брутто, тис, грн.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14014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14847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17442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21809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98802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grandir Wide"/>
                        </a:rPr>
                        <a:t>Реальна зарплата в доларах США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513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459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477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Очікується нижче 2021 р.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98802">
                <a:tc>
                  <a:txBody>
                    <a:bodyPr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grandir Wide"/>
                        </a:rPr>
                        <a:t>Мінімальна зарплата в доларах США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219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201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>
                          <a:solidFill>
                            <a:srgbClr val="000000"/>
                          </a:solidFill>
                          <a:latin typeface="Agrandir Wide"/>
                        </a:rPr>
                        <a:t>183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>
                          <a:solidFill>
                            <a:srgbClr val="000000"/>
                          </a:solidFill>
                          <a:latin typeface="Agrandir Wide"/>
                        </a:rPr>
                        <a:t>186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TextBox 6">
            <a:extLst>
              <a:ext uri="{FF2B5EF4-FFF2-40B4-BE49-F238E27FC236}">
                <a16:creationId xmlns:a16="http://schemas.microsoft.com/office/drawing/2014/main" xmlns="" id="{80C10E55-F7A8-A002-291E-F23047235E51}"/>
              </a:ext>
            </a:extLst>
          </p:cNvPr>
          <p:cNvSpPr txBox="1"/>
          <p:nvPr/>
        </p:nvSpPr>
        <p:spPr>
          <a:xfrm>
            <a:off x="5181600" y="257175"/>
            <a:ext cx="7848599" cy="811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dirty="0" err="1">
                <a:solidFill>
                  <a:srgbClr val="FFFFFF"/>
                </a:solidFill>
                <a:latin typeface="Open Sans Bold"/>
              </a:rPr>
              <a:t>Заробітн</a:t>
            </a:r>
            <a:r>
              <a:rPr lang="uk-UA" sz="4800" dirty="0">
                <a:solidFill>
                  <a:srgbClr val="FFFFFF"/>
                </a:solidFill>
                <a:latin typeface="Open Sans Bold"/>
              </a:rPr>
              <a:t>а</a:t>
            </a:r>
            <a:r>
              <a:rPr lang="en-US" sz="4800" dirty="0">
                <a:solidFill>
                  <a:srgbClr val="FFFFFF"/>
                </a:solidFill>
                <a:latin typeface="Open Sans Bold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Open Sans Bold"/>
              </a:rPr>
              <a:t>плата</a:t>
            </a:r>
            <a:endParaRPr lang="en-US" sz="4800" dirty="0">
              <a:solidFill>
                <a:srgbClr val="FFFFFF"/>
              </a:solidFill>
              <a:latin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039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483690"/>
            <a:chOff x="0" y="0"/>
            <a:chExt cx="4816593" cy="390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26016354"/>
              </p:ext>
            </p:extLst>
          </p:nvPr>
        </p:nvGraphicFramePr>
        <p:xfrm>
          <a:off x="70120" y="1673640"/>
          <a:ext cx="18147759" cy="8613360"/>
        </p:xfrm>
        <a:graphic>
          <a:graphicData uri="http://schemas.openxmlformats.org/drawingml/2006/table">
            <a:tbl>
              <a:tblPr/>
              <a:tblGrid>
                <a:gridCol w="33649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782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15973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99"/>
                        </a:lnSpc>
                        <a:defRPr/>
                      </a:pPr>
                      <a:r>
                        <a:rPr lang="en-US" sz="4499" b="1" dirty="0" err="1">
                          <a:solidFill>
                            <a:srgbClr val="FEFFFE"/>
                          </a:solidFill>
                          <a:latin typeface="Agrandir Wide Bold"/>
                        </a:rPr>
                        <a:t>Втрати</a:t>
                      </a:r>
                      <a:r>
                        <a:rPr lang="en-US" sz="4499" b="1" dirty="0">
                          <a:solidFill>
                            <a:srgbClr val="FEFFFE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4499" b="1" dirty="0" err="1">
                          <a:solidFill>
                            <a:srgbClr val="FEFFFE"/>
                          </a:solidFill>
                          <a:latin typeface="Agrandir Wide Bold"/>
                        </a:rPr>
                        <a:t>профспілкового</a:t>
                      </a:r>
                      <a:r>
                        <a:rPr lang="en-US" sz="4499" b="1" dirty="0">
                          <a:solidFill>
                            <a:srgbClr val="FEFFFE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4499" b="1" dirty="0" err="1">
                          <a:solidFill>
                            <a:srgbClr val="FEFFFE"/>
                          </a:solidFill>
                          <a:latin typeface="Agrandir Wide Bold"/>
                        </a:rPr>
                        <a:t>руху</a:t>
                      </a:r>
                      <a:endParaRPr lang="en-US" sz="1100" b="1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681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Профчленство</a:t>
                      </a: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3252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Мобілізація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Збройних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Сил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України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-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до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20%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2768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Зруйновано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профцентри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навчально-методичні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центри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- 5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81787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Урядові</a:t>
                      </a: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FFFFFF"/>
                          </a:solidFill>
                          <a:latin typeface="Agrandir Wide Bold"/>
                        </a:rPr>
                        <a:t>законопроєкти</a:t>
                      </a:r>
                      <a:r>
                        <a:rPr lang="en-US" sz="2799" dirty="0">
                          <a:solidFill>
                            <a:srgbClr val="FFFFFF"/>
                          </a:solidFill>
                          <a:latin typeface="Agrandir Wide Bold"/>
                        </a:rPr>
                        <a:t>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про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одержавлення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майна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профспілок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заборона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його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використання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і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передача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АРМУ </a:t>
                      </a:r>
                      <a:b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</a:b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2799" b="0" i="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реєстр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. № </a:t>
                      </a:r>
                      <a:r>
                        <a:rPr lang="en-US" sz="2799" b="1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6420, 6421, 11009</a:t>
                      </a:r>
                      <a:r>
                        <a:rPr lang="en-US" sz="2799" b="0" i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) 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02768"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D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19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Freeform 6"/>
          <p:cNvSpPr/>
          <p:nvPr/>
        </p:nvSpPr>
        <p:spPr>
          <a:xfrm>
            <a:off x="6248400" y="2971437"/>
            <a:ext cx="11506200" cy="3162663"/>
          </a:xfrm>
          <a:custGeom>
            <a:avLst/>
            <a:gdLst/>
            <a:ahLst/>
            <a:cxnLst/>
            <a:rect l="l" t="t" r="r" b="b"/>
            <a:pathLst>
              <a:path w="11094800" h="3622026">
                <a:moveTo>
                  <a:pt x="0" y="0"/>
                </a:moveTo>
                <a:lnTo>
                  <a:pt x="11094800" y="0"/>
                </a:lnTo>
                <a:lnTo>
                  <a:pt x="11094800" y="3622026"/>
                </a:lnTo>
                <a:lnTo>
                  <a:pt x="0" y="362202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30019" r="-4547" b="-318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5850" y="1474024"/>
            <a:ext cx="1347107" cy="1307276"/>
          </a:xfrm>
          <a:custGeom>
            <a:avLst/>
            <a:gdLst/>
            <a:ahLst/>
            <a:cxnLst/>
            <a:rect l="l" t="t" r="r" b="b"/>
            <a:pathLst>
              <a:path w="1347107" h="1307276">
                <a:moveTo>
                  <a:pt x="0" y="0"/>
                </a:moveTo>
                <a:lnTo>
                  <a:pt x="1347107" y="0"/>
                </a:lnTo>
                <a:lnTo>
                  <a:pt x="1347107" y="1307276"/>
                </a:lnTo>
                <a:lnTo>
                  <a:pt x="0" y="130727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302" b="-12368"/>
            </a:stretch>
          </a:blipFill>
        </p:spPr>
      </p:sp>
      <p:sp>
        <p:nvSpPr>
          <p:cNvPr id="8" name="Freeform 8"/>
          <p:cNvSpPr/>
          <p:nvPr/>
        </p:nvSpPr>
        <p:spPr>
          <a:xfrm rot="588606">
            <a:off x="6313195" y="4723737"/>
            <a:ext cx="9070335" cy="802425"/>
          </a:xfrm>
          <a:custGeom>
            <a:avLst/>
            <a:gdLst/>
            <a:ahLst/>
            <a:cxnLst/>
            <a:rect l="l" t="t" r="r" b="b"/>
            <a:pathLst>
              <a:path w="8230004" h="802425">
                <a:moveTo>
                  <a:pt x="0" y="0"/>
                </a:moveTo>
                <a:lnTo>
                  <a:pt x="8230003" y="0"/>
                </a:lnTo>
                <a:lnTo>
                  <a:pt x="8230003" y="802426"/>
                </a:lnTo>
                <a:lnTo>
                  <a:pt x="0" y="80242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85850" y="430789"/>
            <a:ext cx="6143369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2024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Травень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119242" y="430789"/>
            <a:ext cx="6140058" cy="459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Федерація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профспілок</a:t>
            </a:r>
            <a:r>
              <a:rPr lang="en-US" sz="2799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2799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України</a:t>
            </a:r>
            <a:endParaRPr lang="en-US" sz="2799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438986" y="3209848"/>
            <a:ext cx="2563410" cy="240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7149" lvl="1" indent="-248574" algn="ctr">
              <a:lnSpc>
                <a:spcPts val="3223"/>
              </a:lnSpc>
              <a:buFont typeface="Arial"/>
              <a:buChar char="•"/>
            </a:pPr>
            <a:r>
              <a:rPr lang="en-US" sz="2302" dirty="0" err="1">
                <a:solidFill>
                  <a:srgbClr val="000000"/>
                </a:solidFill>
                <a:latin typeface="Open Sans"/>
              </a:rPr>
              <a:t>Чисельність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2" dirty="0" err="1">
                <a:solidFill>
                  <a:srgbClr val="000000"/>
                </a:solidFill>
                <a:latin typeface="Open Sans"/>
              </a:rPr>
              <a:t>членів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2" dirty="0" err="1">
                <a:solidFill>
                  <a:srgbClr val="000000"/>
                </a:solidFill>
                <a:latin typeface="Open Sans"/>
              </a:rPr>
              <a:t>профспілок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 (</a:t>
            </a:r>
            <a:r>
              <a:rPr lang="en-US" sz="2302" dirty="0" err="1">
                <a:solidFill>
                  <a:srgbClr val="000000"/>
                </a:solidFill>
                <a:latin typeface="Open Sans"/>
              </a:rPr>
              <a:t>млн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. </a:t>
            </a:r>
            <a:r>
              <a:rPr lang="en-US" sz="2302" dirty="0" err="1">
                <a:solidFill>
                  <a:srgbClr val="000000"/>
                </a:solidFill>
                <a:latin typeface="Open Sans"/>
              </a:rPr>
              <a:t>осіб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)</a:t>
            </a:r>
          </a:p>
          <a:p>
            <a:pPr marL="497149" lvl="1" indent="-248574" algn="ctr">
              <a:lnSpc>
                <a:spcPts val="3223"/>
              </a:lnSpc>
              <a:buFont typeface="Arial"/>
              <a:buChar char="•"/>
            </a:pPr>
            <a:r>
              <a:rPr lang="en-US" sz="2302" dirty="0" err="1">
                <a:solidFill>
                  <a:srgbClr val="000000"/>
                </a:solidFill>
                <a:latin typeface="Open Sans"/>
              </a:rPr>
              <a:t>Оплачуване</a:t>
            </a:r>
            <a:r>
              <a:rPr lang="en-US" sz="2302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302" dirty="0" err="1">
                <a:solidFill>
                  <a:srgbClr val="000000"/>
                </a:solidFill>
                <a:latin typeface="Open Sans"/>
              </a:rPr>
              <a:t>членство</a:t>
            </a:r>
            <a:endParaRPr lang="en-US" sz="2302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471929" y="5798465"/>
            <a:ext cx="1485528" cy="513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61"/>
              </a:lnSpc>
            </a:pPr>
            <a:r>
              <a:rPr lang="en-US" sz="2800" dirty="0">
                <a:solidFill>
                  <a:srgbClr val="E03F22"/>
                </a:solidFill>
                <a:latin typeface="Open Sans Bold"/>
              </a:rPr>
              <a:t>1,7 </a:t>
            </a:r>
            <a:r>
              <a:rPr lang="en-US" sz="2800" dirty="0" err="1">
                <a:solidFill>
                  <a:srgbClr val="E03F22"/>
                </a:solidFill>
                <a:latin typeface="Open Sans Bold"/>
              </a:rPr>
              <a:t>млн</a:t>
            </a:r>
            <a:endParaRPr lang="en-US" sz="2800" dirty="0">
              <a:solidFill>
                <a:srgbClr val="E03F22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0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t="-11086" b="-1108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405" y="45466"/>
            <a:ext cx="18288000" cy="1483690"/>
            <a:chOff x="0" y="0"/>
            <a:chExt cx="4816593" cy="3907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390766"/>
            </a:xfrm>
            <a:custGeom>
              <a:avLst/>
              <a:gdLst/>
              <a:ahLst/>
              <a:cxnLst/>
              <a:rect l="l" t="t" r="r" b="b"/>
              <a:pathLst>
                <a:path w="4816592" h="390766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006DD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5850" y="4008920"/>
            <a:ext cx="5504641" cy="1543050"/>
            <a:chOff x="0" y="0"/>
            <a:chExt cx="1449782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28700" y="1799120"/>
            <a:ext cx="5504641" cy="1543050"/>
            <a:chOff x="0" y="0"/>
            <a:chExt cx="1449782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85850" y="6138199"/>
            <a:ext cx="5504641" cy="1543050"/>
            <a:chOff x="0" y="0"/>
            <a:chExt cx="1449782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85850" y="8229379"/>
            <a:ext cx="5504641" cy="1543050"/>
            <a:chOff x="0" y="0"/>
            <a:chExt cx="1449782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2241654" y="6271552"/>
            <a:ext cx="5080099" cy="11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ліберальні реформи, комерціалізація сфери громадських послуг, зростання вартості життя</a:t>
            </a:r>
          </a:p>
        </p:txBody>
      </p:sp>
      <p:grpSp>
        <p:nvGrpSpPr>
          <p:cNvPr id="20" name="Group 20"/>
          <p:cNvGrpSpPr/>
          <p:nvPr/>
        </p:nvGrpSpPr>
        <p:grpSpPr>
          <a:xfrm rot="-10800000">
            <a:off x="11820483" y="6105304"/>
            <a:ext cx="5504641" cy="1619641"/>
            <a:chOff x="0" y="0"/>
            <a:chExt cx="1449782" cy="4265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49782" cy="426572"/>
            </a:xfrm>
            <a:custGeom>
              <a:avLst/>
              <a:gdLst/>
              <a:ahLst/>
              <a:cxnLst/>
              <a:rect l="l" t="t" r="r" b="b"/>
              <a:pathLst>
                <a:path w="1449782" h="426572">
                  <a:moveTo>
                    <a:pt x="1246582" y="0"/>
                  </a:moveTo>
                  <a:lnTo>
                    <a:pt x="0" y="0"/>
                  </a:lnTo>
                  <a:lnTo>
                    <a:pt x="0" y="426572"/>
                  </a:lnTo>
                  <a:lnTo>
                    <a:pt x="1246582" y="426572"/>
                  </a:lnTo>
                  <a:lnTo>
                    <a:pt x="1449782" y="213286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1335482" cy="483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 rot="-10800000">
            <a:off x="11753850" y="8262649"/>
            <a:ext cx="5504641" cy="1543050"/>
            <a:chOff x="0" y="0"/>
            <a:chExt cx="1449782" cy="406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 rot="-10800000">
            <a:off x="11696700" y="3986450"/>
            <a:ext cx="5504641" cy="1543050"/>
            <a:chOff x="0" y="0"/>
            <a:chExt cx="1449782" cy="4064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 rot="-10800000">
            <a:off x="11696700" y="1786530"/>
            <a:ext cx="5504641" cy="1543050"/>
            <a:chOff x="0" y="0"/>
            <a:chExt cx="1449782" cy="4064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449782" cy="406400"/>
            </a:xfrm>
            <a:custGeom>
              <a:avLst/>
              <a:gdLst/>
              <a:ahLst/>
              <a:cxnLst/>
              <a:rect l="l" t="t" r="r" b="b"/>
              <a:pathLst>
                <a:path w="1449782" h="406400">
                  <a:moveTo>
                    <a:pt x="1246582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1246582" y="406400"/>
                  </a:lnTo>
                  <a:lnTo>
                    <a:pt x="1449782" y="203200"/>
                  </a:lnTo>
                  <a:lnTo>
                    <a:pt x="1246582" y="0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33548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590491" y="1771650"/>
            <a:ext cx="5106209" cy="2547257"/>
            <a:chOff x="0" y="0"/>
            <a:chExt cx="1344845" cy="67088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44845" cy="670883"/>
            </a:xfrm>
            <a:custGeom>
              <a:avLst/>
              <a:gdLst/>
              <a:ahLst/>
              <a:cxnLst/>
              <a:rect l="l" t="t" r="r" b="b"/>
              <a:pathLst>
                <a:path w="1344845" h="670883">
                  <a:moveTo>
                    <a:pt x="672423" y="670883"/>
                  </a:moveTo>
                  <a:lnTo>
                    <a:pt x="1344845" y="0"/>
                  </a:lnTo>
                  <a:lnTo>
                    <a:pt x="0" y="0"/>
                  </a:lnTo>
                  <a:lnTo>
                    <a:pt x="672423" y="670883"/>
                  </a:lnTo>
                  <a:close/>
                </a:path>
              </a:pathLst>
            </a:custGeom>
            <a:solidFill>
              <a:srgbClr val="E03F22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210132" y="9820"/>
              <a:ext cx="924581" cy="349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 rot="-10800000">
            <a:off x="6500438" y="7266470"/>
            <a:ext cx="5106209" cy="2547257"/>
            <a:chOff x="0" y="0"/>
            <a:chExt cx="1344845" cy="67088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344845" cy="670883"/>
            </a:xfrm>
            <a:custGeom>
              <a:avLst/>
              <a:gdLst/>
              <a:ahLst/>
              <a:cxnLst/>
              <a:rect l="l" t="t" r="r" b="b"/>
              <a:pathLst>
                <a:path w="1344845" h="670883">
                  <a:moveTo>
                    <a:pt x="672423" y="670883"/>
                  </a:moveTo>
                  <a:lnTo>
                    <a:pt x="1344845" y="0"/>
                  </a:lnTo>
                  <a:lnTo>
                    <a:pt x="0" y="0"/>
                  </a:lnTo>
                  <a:lnTo>
                    <a:pt x="672423" y="670883"/>
                  </a:lnTo>
                  <a:close/>
                </a:path>
              </a:pathLst>
            </a:custGeom>
            <a:solidFill>
              <a:srgbClr val="15D2A3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210132" y="9820"/>
              <a:ext cx="924581" cy="349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6235468" y="3126905"/>
            <a:ext cx="5887461" cy="5248523"/>
            <a:chOff x="0" y="0"/>
            <a:chExt cx="1051214" cy="93713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51214" cy="937131"/>
            </a:xfrm>
            <a:custGeom>
              <a:avLst/>
              <a:gdLst/>
              <a:ahLst/>
              <a:cxnLst/>
              <a:rect l="l" t="t" r="r" b="b"/>
              <a:pathLst>
                <a:path w="1051214" h="937131">
                  <a:moveTo>
                    <a:pt x="525607" y="0"/>
                  </a:moveTo>
                  <a:cubicBezTo>
                    <a:pt x="235322" y="0"/>
                    <a:pt x="0" y="209784"/>
                    <a:pt x="0" y="468566"/>
                  </a:cubicBezTo>
                  <a:cubicBezTo>
                    <a:pt x="0" y="727347"/>
                    <a:pt x="235322" y="937131"/>
                    <a:pt x="525607" y="937131"/>
                  </a:cubicBezTo>
                  <a:cubicBezTo>
                    <a:pt x="815892" y="937131"/>
                    <a:pt x="1051214" y="727347"/>
                    <a:pt x="1051214" y="468566"/>
                  </a:cubicBezTo>
                  <a:cubicBezTo>
                    <a:pt x="1051214" y="209784"/>
                    <a:pt x="815892" y="0"/>
                    <a:pt x="525607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 l="-16902" r="-16902"/>
              </a:stretch>
            </a:blipFill>
          </p:spPr>
        </p:sp>
      </p:grpSp>
      <p:sp>
        <p:nvSpPr>
          <p:cNvPr id="40" name="TextBox 40"/>
          <p:cNvSpPr txBox="1"/>
          <p:nvPr/>
        </p:nvSpPr>
        <p:spPr>
          <a:xfrm>
            <a:off x="1524000" y="194157"/>
            <a:ext cx="15392400" cy="741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Ризики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та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втрати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для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працівників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умовах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воєнного</a:t>
            </a:r>
            <a:r>
              <a:rPr lang="en-US" sz="4499" b="1" dirty="0">
                <a:solidFill>
                  <a:srgbClr val="EFF4F8"/>
                </a:solidFill>
                <a:latin typeface="Times New Roman" panose="02020603050405020304" pitchFamily="18" charset="0"/>
              </a:rPr>
              <a:t> </a:t>
            </a:r>
            <a:r>
              <a:rPr lang="en-US" sz="4499" b="1" dirty="0" err="1">
                <a:solidFill>
                  <a:srgbClr val="EFF4F8"/>
                </a:solidFill>
                <a:latin typeface="Times New Roman" panose="02020603050405020304" pitchFamily="18" charset="0"/>
              </a:rPr>
              <a:t>стану</a:t>
            </a:r>
            <a:endParaRPr lang="en-US" sz="4499" b="1" dirty="0">
              <a:solidFill>
                <a:srgbClr val="EFF4F8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2203554" y="8339782"/>
            <a:ext cx="5083471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НТСЕР,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соцдіалогу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національному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28700" y="8327804"/>
            <a:ext cx="4982127" cy="1298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 виплати зарплати бюджетників від закордонної допомоги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85850" y="6263152"/>
            <a:ext cx="4924977" cy="860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законодавче обмеження трудових прав на період воєнного стану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577688" y="8429951"/>
            <a:ext cx="2951708" cy="1271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зарплати і захисту при її  невиплаті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200221" y="1866457"/>
            <a:ext cx="3938905" cy="48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заборона страйків і зібрань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453926" y="4056261"/>
            <a:ext cx="4655556" cy="924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контролю Державної інспекції праці робочих місць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085850" y="4238914"/>
            <a:ext cx="5149618" cy="1165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ліберальні реформи, комерціалізація сфери громадських послуг, зростання вартості життя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254275" y="1785260"/>
            <a:ext cx="4947068" cy="11741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одержавлення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соцстрахування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1028698" y="2185835"/>
            <a:ext cx="5206770" cy="941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роботодавця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зупиняти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колдоговору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2484788" y="6350610"/>
            <a:ext cx="480223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обстрілів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844</Words>
  <Application>Microsoft Office PowerPoint</Application>
  <PresentationFormat>Произвольный</PresentationFormat>
  <Paragraphs>192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Arial</vt:lpstr>
      <vt:lpstr>Calibri</vt:lpstr>
      <vt:lpstr>Agrandir Wide Ultra-Bold</vt:lpstr>
      <vt:lpstr>Times New Roman</vt:lpstr>
      <vt:lpstr>Agrandir Wide Bold</vt:lpstr>
      <vt:lpstr>Agrandir Wide Medium</vt:lpstr>
      <vt:lpstr>Open Sans Bold</vt:lpstr>
      <vt:lpstr>Open Sans</vt:lpstr>
      <vt:lpstr>Agrandir Wide</vt:lpstr>
      <vt:lpstr>Inter Bold</vt:lpstr>
      <vt:lpstr>Canva Sans</vt:lpstr>
      <vt:lpstr>Canva Sans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Виступ копия</dc:title>
  <dc:creator>user</dc:creator>
  <cp:lastModifiedBy>user</cp:lastModifiedBy>
  <cp:revision>10</cp:revision>
  <dcterms:created xsi:type="dcterms:W3CDTF">2006-08-16T00:00:00Z</dcterms:created>
  <dcterms:modified xsi:type="dcterms:W3CDTF">2024-05-14T07:54:50Z</dcterms:modified>
  <dc:identifier>DAGFGT_q9rI</dc:identifier>
</cp:coreProperties>
</file>