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301" r:id="rId4"/>
    <p:sldId id="302" r:id="rId5"/>
    <p:sldId id="366" r:id="rId6"/>
    <p:sldId id="305" r:id="rId7"/>
    <p:sldId id="306" r:id="rId8"/>
    <p:sldId id="259" r:id="rId9"/>
    <p:sldId id="260" r:id="rId10"/>
    <p:sldId id="282" r:id="rId11"/>
    <p:sldId id="285" r:id="rId12"/>
    <p:sldId id="286" r:id="rId13"/>
    <p:sldId id="287" r:id="rId14"/>
    <p:sldId id="358" r:id="rId15"/>
    <p:sldId id="359" r:id="rId16"/>
    <p:sldId id="272" r:id="rId17"/>
  </p:sldIdLst>
  <p:sldSz cx="18288000" cy="10287000"/>
  <p:notesSz cx="6858000" cy="9144000"/>
  <p:embeddedFontLs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Agrandir Wide Ultra-Bold" charset="0"/>
      <p:regular r:id="rId23"/>
      <p:bold r:id="rId24"/>
    </p:embeddedFont>
    <p:embeddedFont>
      <p:font typeface="Agrandir Wide Bold" charset="0"/>
      <p:regular r:id="rId25"/>
      <p:bold r:id="rId26"/>
    </p:embeddedFont>
    <p:embeddedFont>
      <p:font typeface="맑은 고딕" pitchFamily="34" charset="-127"/>
      <p:regular r:id="rId27"/>
      <p:bold r:id="rId28"/>
    </p:embeddedFont>
    <p:embeddedFont>
      <p:font typeface="Century Gothic" pitchFamily="34" charset="0"/>
      <p:regular r:id="rId29"/>
      <p:bold r:id="rId30"/>
      <p:italic r:id="rId31"/>
      <p:boldItalic r:id="rId32"/>
    </p:embeddedFont>
    <p:embeddedFont>
      <p:font typeface="Arial Black" pitchFamily="34" charset="0"/>
      <p:bold r:id="rId33"/>
    </p:embeddedFont>
    <p:embeddedFont>
      <p:font typeface="Open Sans Bold" charset="0"/>
      <p:regular r:id="rId34"/>
      <p:bold r:id="rId35"/>
    </p:embeddedFont>
    <p:embeddedFont>
      <p:font typeface="Open Sans" charset="0"/>
      <p:regular r:id="rId36"/>
      <p:bold r:id="rId37"/>
      <p:italic r:id="rId38"/>
      <p:boldItalic r:id="rId39"/>
    </p:embeddedFont>
    <p:embeddedFont>
      <p:font typeface="Agrandir Wide Medium" charset="0"/>
      <p:regular r:id="rId40"/>
    </p:embeddedFont>
    <p:embeddedFont>
      <p:font typeface="Canva Sans" charset="0"/>
      <p:regular r:id="rId41"/>
    </p:embeddedFont>
    <p:embeddedFont>
      <p:font typeface="Canva Sans Bold" charset="0"/>
      <p:regular r:id="rId42"/>
      <p:bold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4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pos="5952" userDrawn="1">
          <p15:clr>
            <a:srgbClr val="A4A3A4"/>
          </p15:clr>
        </p15:guide>
        <p15:guide id="4" pos="88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DEC0"/>
    <a:srgbClr val="40EBD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1" autoAdjust="0"/>
    <p:restoredTop sz="94643" autoAdjust="0"/>
  </p:normalViewPr>
  <p:slideViewPr>
    <p:cSldViewPr>
      <p:cViewPr varScale="1">
        <p:scale>
          <a:sx n="41" d="100"/>
          <a:sy n="41" d="100"/>
        </p:scale>
        <p:origin x="-204" y="-114"/>
      </p:cViewPr>
      <p:guideLst>
        <p:guide orient="horz" pos="2184"/>
        <p:guide pos="2880"/>
        <p:guide pos="5952"/>
        <p:guide pos="8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font" Target="fonts/font24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font" Target="fonts/font25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A048EA-E7A3-407D-A964-A019D684D523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2C9B4B7-2C4A-467F-8680-F20D2D29A37C}">
      <dgm:prSet phldrT="[Текст]"/>
      <dgm:spPr/>
      <dgm:t>
        <a:bodyPr/>
        <a:lstStyle/>
        <a:p>
          <a:endParaRPr lang="ru-RU" dirty="0"/>
        </a:p>
      </dgm:t>
    </dgm:pt>
    <dgm:pt modelId="{E97D3693-A252-4343-9AE0-8B46801BEE53}" type="parTrans" cxnId="{5D8007FD-27DF-4AD1-92BB-F83ECA4A510B}">
      <dgm:prSet/>
      <dgm:spPr/>
      <dgm:t>
        <a:bodyPr/>
        <a:lstStyle/>
        <a:p>
          <a:endParaRPr lang="ru-RU"/>
        </a:p>
      </dgm:t>
    </dgm:pt>
    <dgm:pt modelId="{7B6F8380-8617-4196-9F44-CD827BA2060B}" type="sibTrans" cxnId="{5D8007FD-27DF-4AD1-92BB-F83ECA4A510B}">
      <dgm:prSet/>
      <dgm:spPr/>
      <dgm:t>
        <a:bodyPr/>
        <a:lstStyle/>
        <a:p>
          <a:endParaRPr lang="ru-RU"/>
        </a:p>
      </dgm:t>
    </dgm:pt>
    <dgm:pt modelId="{BB143EF6-5E61-4D99-8665-7265EF28F3AC}">
      <dgm:prSet phldrT="[Текст]" custT="1"/>
      <dgm:spPr/>
      <dgm:t>
        <a:bodyPr/>
        <a:lstStyle/>
        <a:p>
          <a:pPr algn="just"/>
          <a:r>
            <a:rPr lang="uk-UA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Гендерна рівність та недискримінація у сфері трудових відносин</a:t>
          </a:r>
        </a:p>
      </dgm:t>
    </dgm:pt>
    <dgm:pt modelId="{A91746C3-EAC6-474F-9341-EEC399041ACF}" type="parTrans" cxnId="{3141BC67-A899-4AAB-8948-0CAA8B5389E1}">
      <dgm:prSet/>
      <dgm:spPr/>
      <dgm:t>
        <a:bodyPr/>
        <a:lstStyle/>
        <a:p>
          <a:endParaRPr lang="ru-RU"/>
        </a:p>
      </dgm:t>
    </dgm:pt>
    <dgm:pt modelId="{4A770757-98E2-44C4-A5DD-7593A48D6F6E}" type="sibTrans" cxnId="{3141BC67-A899-4AAB-8948-0CAA8B5389E1}">
      <dgm:prSet/>
      <dgm:spPr/>
      <dgm:t>
        <a:bodyPr/>
        <a:lstStyle/>
        <a:p>
          <a:endParaRPr lang="ru-RU"/>
        </a:p>
      </dgm:t>
    </dgm:pt>
    <dgm:pt modelId="{69B6D6AE-712C-42F3-B0D1-E7A88C3D9B3A}">
      <dgm:prSet phldrT="[Текст]"/>
      <dgm:spPr/>
      <dgm:t>
        <a:bodyPr/>
        <a:lstStyle/>
        <a:p>
          <a:endParaRPr lang="ru-RU" dirty="0"/>
        </a:p>
      </dgm:t>
    </dgm:pt>
    <dgm:pt modelId="{395F1FB4-1001-473E-918E-6B3813533502}" type="parTrans" cxnId="{60349902-A4DB-4D86-8FAD-2397C1BBE040}">
      <dgm:prSet/>
      <dgm:spPr/>
      <dgm:t>
        <a:bodyPr/>
        <a:lstStyle/>
        <a:p>
          <a:endParaRPr lang="ru-RU"/>
        </a:p>
      </dgm:t>
    </dgm:pt>
    <dgm:pt modelId="{5D590B87-5E32-46F0-8342-2ADC606EB2C3}" type="sibTrans" cxnId="{60349902-A4DB-4D86-8FAD-2397C1BBE040}">
      <dgm:prSet/>
      <dgm:spPr/>
      <dgm:t>
        <a:bodyPr/>
        <a:lstStyle/>
        <a:p>
          <a:endParaRPr lang="ru-RU"/>
        </a:p>
      </dgm:t>
    </dgm:pt>
    <dgm:pt modelId="{C9386791-7F2C-4001-83B1-3F2BCFF79278}">
      <dgm:prSet phldrT="[Текст]" custT="1"/>
      <dgm:spPr/>
      <dgm:t>
        <a:bodyPr/>
        <a:lstStyle/>
        <a:p>
          <a:pPr algn="just"/>
          <a:r>
            <a:rPr lang="uk-UA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Ефективний соціальний діалог на всіх рівнях. Кожному члену профспілки – дієвий колективно-договірний захист</a:t>
          </a:r>
        </a:p>
      </dgm:t>
    </dgm:pt>
    <dgm:pt modelId="{C6E0F7B3-D294-4D99-BA84-D38DDA18D83E}" type="parTrans" cxnId="{88DE436E-841A-4349-B14E-7B8DA6E5C31B}">
      <dgm:prSet/>
      <dgm:spPr/>
      <dgm:t>
        <a:bodyPr/>
        <a:lstStyle/>
        <a:p>
          <a:endParaRPr lang="ru-RU"/>
        </a:p>
      </dgm:t>
    </dgm:pt>
    <dgm:pt modelId="{880481A0-82FF-4E49-9BF7-E4275C234BBA}" type="sibTrans" cxnId="{88DE436E-841A-4349-B14E-7B8DA6E5C31B}">
      <dgm:prSet/>
      <dgm:spPr/>
      <dgm:t>
        <a:bodyPr/>
        <a:lstStyle/>
        <a:p>
          <a:endParaRPr lang="ru-RU"/>
        </a:p>
      </dgm:t>
    </dgm:pt>
    <dgm:pt modelId="{F66D71FB-8E95-40D5-AE09-B88E992610CA}">
      <dgm:prSet/>
      <dgm:spPr/>
      <dgm:t>
        <a:bodyPr/>
        <a:lstStyle/>
        <a:p>
          <a:endParaRPr lang="ru-RU"/>
        </a:p>
      </dgm:t>
    </dgm:pt>
    <dgm:pt modelId="{D68614DC-7002-4A26-ABE4-1D23395085BF}" type="parTrans" cxnId="{00D52D79-80D4-48E8-B16B-401A73C42F41}">
      <dgm:prSet/>
      <dgm:spPr/>
      <dgm:t>
        <a:bodyPr/>
        <a:lstStyle/>
        <a:p>
          <a:endParaRPr lang="ru-RU"/>
        </a:p>
      </dgm:t>
    </dgm:pt>
    <dgm:pt modelId="{F9F929FD-C942-4569-A895-3C5F463A8632}" type="sibTrans" cxnId="{00D52D79-80D4-48E8-B16B-401A73C42F41}">
      <dgm:prSet/>
      <dgm:spPr/>
      <dgm:t>
        <a:bodyPr/>
        <a:lstStyle/>
        <a:p>
          <a:endParaRPr lang="ru-RU"/>
        </a:p>
      </dgm:t>
    </dgm:pt>
    <dgm:pt modelId="{70ABED1A-18D5-4F34-B63F-B20F2134C3C0}">
      <dgm:prSet phldrT="[Текст]"/>
      <dgm:spPr/>
      <dgm:t>
        <a:bodyPr/>
        <a:lstStyle/>
        <a:p>
          <a:endParaRPr lang="ru-RU" dirty="0"/>
        </a:p>
      </dgm:t>
    </dgm:pt>
    <dgm:pt modelId="{57C9CE42-5AB0-4352-BE68-39B01232AF68}" type="sibTrans" cxnId="{74A40C23-7A97-44A6-B009-697AFE9D299F}">
      <dgm:prSet/>
      <dgm:spPr/>
      <dgm:t>
        <a:bodyPr/>
        <a:lstStyle/>
        <a:p>
          <a:endParaRPr lang="ru-RU"/>
        </a:p>
      </dgm:t>
    </dgm:pt>
    <dgm:pt modelId="{8F3420CD-D026-410A-99C1-D0913CD54954}" type="parTrans" cxnId="{74A40C23-7A97-44A6-B009-697AFE9D299F}">
      <dgm:prSet/>
      <dgm:spPr/>
      <dgm:t>
        <a:bodyPr/>
        <a:lstStyle/>
        <a:p>
          <a:endParaRPr lang="ru-RU"/>
        </a:p>
      </dgm:t>
    </dgm:pt>
    <dgm:pt modelId="{E79276C4-BD91-471C-B4CE-D58A72235A4B}">
      <dgm:prSet custT="1"/>
      <dgm:spPr/>
      <dgm:t>
        <a:bodyPr/>
        <a:lstStyle/>
        <a:p>
          <a:pPr algn="just"/>
          <a:r>
            <a:rPr lang="uk-UA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Інституційний розвиток профспілок: сильні профспілки – захищений працівник</a:t>
          </a:r>
        </a:p>
      </dgm:t>
    </dgm:pt>
    <dgm:pt modelId="{0082BAB6-79EE-40CC-8DCF-9219F052368C}" type="parTrans" cxnId="{EBE0A97F-4220-440C-8CB8-1DBED3FB2440}">
      <dgm:prSet/>
      <dgm:spPr/>
      <dgm:t>
        <a:bodyPr/>
        <a:lstStyle/>
        <a:p>
          <a:endParaRPr lang="ru-RU"/>
        </a:p>
      </dgm:t>
    </dgm:pt>
    <dgm:pt modelId="{37E0DD7B-6AF4-4A7A-99BF-5542B2FE4BFE}" type="sibTrans" cxnId="{EBE0A97F-4220-440C-8CB8-1DBED3FB2440}">
      <dgm:prSet/>
      <dgm:spPr/>
      <dgm:t>
        <a:bodyPr/>
        <a:lstStyle/>
        <a:p>
          <a:endParaRPr lang="ru-RU"/>
        </a:p>
      </dgm:t>
    </dgm:pt>
    <dgm:pt modelId="{E82CCE2A-D04C-4EC1-89E0-A46A8239A07C}">
      <dgm:prSet phldrT="[Текст]" custT="1"/>
      <dgm:spPr/>
      <dgm:t>
        <a:bodyPr/>
        <a:lstStyle/>
        <a:p>
          <a:pPr algn="just"/>
          <a:r>
            <a:rPr lang="uk-UA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Посилення соціального захисту працівників, протидія згортанню соціальних функцій та обов’язків держави</a:t>
          </a:r>
        </a:p>
      </dgm:t>
    </dgm:pt>
    <dgm:pt modelId="{616DE18D-B2B1-4127-8547-3634487A71EE}" type="sibTrans" cxnId="{EA404310-6834-4F77-AFE1-D02AAB716F79}">
      <dgm:prSet/>
      <dgm:spPr/>
      <dgm:t>
        <a:bodyPr/>
        <a:lstStyle/>
        <a:p>
          <a:endParaRPr lang="ru-RU"/>
        </a:p>
      </dgm:t>
    </dgm:pt>
    <dgm:pt modelId="{C9F815C9-A0A9-4E02-8AA0-1FB89F99B8A3}" type="parTrans" cxnId="{EA404310-6834-4F77-AFE1-D02AAB716F79}">
      <dgm:prSet/>
      <dgm:spPr/>
      <dgm:t>
        <a:bodyPr/>
        <a:lstStyle/>
        <a:p>
          <a:endParaRPr lang="ru-RU"/>
        </a:p>
      </dgm:t>
    </dgm:pt>
    <dgm:pt modelId="{6CFC392A-72A2-4247-8FCB-43B5095EE7DD}">
      <dgm:prSet/>
      <dgm:spPr/>
      <dgm:t>
        <a:bodyPr/>
        <a:lstStyle/>
        <a:p>
          <a:endParaRPr lang="ru-RU"/>
        </a:p>
      </dgm:t>
    </dgm:pt>
    <dgm:pt modelId="{CC064920-DA8A-4D91-BB25-3D142D349CF0}" type="parTrans" cxnId="{12D69F87-92AA-418B-8421-89AC2A5AAB38}">
      <dgm:prSet/>
      <dgm:spPr/>
      <dgm:t>
        <a:bodyPr/>
        <a:lstStyle/>
        <a:p>
          <a:endParaRPr lang="ru-RU"/>
        </a:p>
      </dgm:t>
    </dgm:pt>
    <dgm:pt modelId="{3E5780C9-80E2-4AAE-9889-3DCB9BBC721F}" type="sibTrans" cxnId="{12D69F87-92AA-418B-8421-89AC2A5AAB38}">
      <dgm:prSet/>
      <dgm:spPr/>
      <dgm:t>
        <a:bodyPr/>
        <a:lstStyle/>
        <a:p>
          <a:endParaRPr lang="ru-RU"/>
        </a:p>
      </dgm:t>
    </dgm:pt>
    <dgm:pt modelId="{6F335C3B-069C-474D-A4E0-265E18AFA90F}">
      <dgm:prSet custT="1"/>
      <dgm:spPr/>
      <dgm:t>
        <a:bodyPr/>
        <a:lstStyle/>
        <a:p>
          <a:pPr algn="just"/>
          <a:r>
            <a:rPr lang="uk-UA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Якісні і доступні послуги для населення від держави та місцевого самоврядування</a:t>
          </a:r>
        </a:p>
      </dgm:t>
    </dgm:pt>
    <dgm:pt modelId="{878123E4-4EBF-472F-BC46-EA384DB3A037}" type="parTrans" cxnId="{1DF6EAE0-02FA-4873-AA8D-C51C1A042179}">
      <dgm:prSet/>
      <dgm:spPr/>
      <dgm:t>
        <a:bodyPr/>
        <a:lstStyle/>
        <a:p>
          <a:endParaRPr lang="ru-RU"/>
        </a:p>
      </dgm:t>
    </dgm:pt>
    <dgm:pt modelId="{678A173E-52BA-4BD4-8CB9-8FEE0A45CFE2}" type="sibTrans" cxnId="{1DF6EAE0-02FA-4873-AA8D-C51C1A042179}">
      <dgm:prSet/>
      <dgm:spPr/>
      <dgm:t>
        <a:bodyPr/>
        <a:lstStyle/>
        <a:p>
          <a:endParaRPr lang="ru-RU"/>
        </a:p>
      </dgm:t>
    </dgm:pt>
    <dgm:pt modelId="{E49080D4-D066-4712-8B1B-54A7F0D48829}" type="pres">
      <dgm:prSet presAssocID="{22A048EA-E7A3-407D-A964-A019D684D52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8A713926-CB97-43E7-B0F5-15E7EBD5DC86}" type="pres">
      <dgm:prSet presAssocID="{70ABED1A-18D5-4F34-B63F-B20F2134C3C0}" presName="composite" presStyleCnt="0"/>
      <dgm:spPr/>
    </dgm:pt>
    <dgm:pt modelId="{2F31A214-205F-4E97-88FC-AEC378CBF805}" type="pres">
      <dgm:prSet presAssocID="{70ABED1A-18D5-4F34-B63F-B20F2134C3C0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5827ACD-70BF-422A-83BB-DE4A960121EC}" type="pres">
      <dgm:prSet presAssocID="{70ABED1A-18D5-4F34-B63F-B20F2134C3C0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D6AE181-DC56-4506-A599-6A7BEC2819D3}" type="pres">
      <dgm:prSet presAssocID="{57C9CE42-5AB0-4352-BE68-39B01232AF68}" presName="sp" presStyleCnt="0"/>
      <dgm:spPr/>
    </dgm:pt>
    <dgm:pt modelId="{B4D8A435-F8B1-47D2-8D04-6ADB112F4BDB}" type="pres">
      <dgm:prSet presAssocID="{6CFC392A-72A2-4247-8FCB-43B5095EE7DD}" presName="composite" presStyleCnt="0"/>
      <dgm:spPr/>
    </dgm:pt>
    <dgm:pt modelId="{960C44AD-4560-44FA-9196-D5096A304A1D}" type="pres">
      <dgm:prSet presAssocID="{6CFC392A-72A2-4247-8FCB-43B5095EE7D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42B90E4-7979-4CA3-BD74-97F1479C9C66}" type="pres">
      <dgm:prSet presAssocID="{6CFC392A-72A2-4247-8FCB-43B5095EE7D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AC4DDA6-D063-4BDC-9B33-AB43112C52EE}" type="pres">
      <dgm:prSet presAssocID="{3E5780C9-80E2-4AAE-9889-3DCB9BBC721F}" presName="sp" presStyleCnt="0"/>
      <dgm:spPr/>
    </dgm:pt>
    <dgm:pt modelId="{C40C2C62-3AFD-41DA-9B19-A64ABE193544}" type="pres">
      <dgm:prSet presAssocID="{42C9B4B7-2C4A-467F-8680-F20D2D29A37C}" presName="composite" presStyleCnt="0"/>
      <dgm:spPr/>
    </dgm:pt>
    <dgm:pt modelId="{F0D5AC3E-7B4C-497D-B5FB-6F061D5F559A}" type="pres">
      <dgm:prSet presAssocID="{42C9B4B7-2C4A-467F-8680-F20D2D29A37C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061CFAD-6794-4123-9853-D26A08CA0DE9}" type="pres">
      <dgm:prSet presAssocID="{42C9B4B7-2C4A-467F-8680-F20D2D29A37C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EA892FF-64D2-4CA1-B01D-9AE3DDC80F3C}" type="pres">
      <dgm:prSet presAssocID="{7B6F8380-8617-4196-9F44-CD827BA2060B}" presName="sp" presStyleCnt="0"/>
      <dgm:spPr/>
    </dgm:pt>
    <dgm:pt modelId="{38CAF4D5-59BD-415F-BC49-1B0F35ADC421}" type="pres">
      <dgm:prSet presAssocID="{69B6D6AE-712C-42F3-B0D1-E7A88C3D9B3A}" presName="composite" presStyleCnt="0"/>
      <dgm:spPr/>
    </dgm:pt>
    <dgm:pt modelId="{E7F5DAF3-6F8A-405E-81D4-724CDB23889F}" type="pres">
      <dgm:prSet presAssocID="{69B6D6AE-712C-42F3-B0D1-E7A88C3D9B3A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AA78B6D-1AD5-49C1-8E86-2F762F56CB7C}" type="pres">
      <dgm:prSet presAssocID="{69B6D6AE-712C-42F3-B0D1-E7A88C3D9B3A}" presName="descendantText" presStyleLbl="alignAcc1" presStyleIdx="3" presStyleCnt="5" custScaleY="13595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44D5FC0-4BD1-42B9-A61F-261FB35DCF7A}" type="pres">
      <dgm:prSet presAssocID="{5D590B87-5E32-46F0-8342-2ADC606EB2C3}" presName="sp" presStyleCnt="0"/>
      <dgm:spPr/>
    </dgm:pt>
    <dgm:pt modelId="{48B9F6EF-99AF-4380-AE89-8F6B223629DC}" type="pres">
      <dgm:prSet presAssocID="{F66D71FB-8E95-40D5-AE09-B88E992610CA}" presName="composite" presStyleCnt="0"/>
      <dgm:spPr/>
    </dgm:pt>
    <dgm:pt modelId="{FBB0D71D-3166-48C4-BE03-2EF2E5FB319C}" type="pres">
      <dgm:prSet presAssocID="{F66D71FB-8E95-40D5-AE09-B88E992610CA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E965450-930E-4000-9E33-52FD7E8F4B7C}" type="pres">
      <dgm:prSet presAssocID="{F66D71FB-8E95-40D5-AE09-B88E992610CA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318892F-24AE-4336-97F5-C85A85A3F18A}" type="presOf" srcId="{42C9B4B7-2C4A-467F-8680-F20D2D29A37C}" destId="{F0D5AC3E-7B4C-497D-B5FB-6F061D5F559A}" srcOrd="0" destOrd="0" presId="urn:microsoft.com/office/officeart/2005/8/layout/chevron2"/>
    <dgm:cxn modelId="{3141BC67-A899-4AAB-8948-0CAA8B5389E1}" srcId="{42C9B4B7-2C4A-467F-8680-F20D2D29A37C}" destId="{BB143EF6-5E61-4D99-8665-7265EF28F3AC}" srcOrd="0" destOrd="0" parTransId="{A91746C3-EAC6-474F-9341-EEC399041ACF}" sibTransId="{4A770757-98E2-44C4-A5DD-7593A48D6F6E}"/>
    <dgm:cxn modelId="{74A40C23-7A97-44A6-B009-697AFE9D299F}" srcId="{22A048EA-E7A3-407D-A964-A019D684D523}" destId="{70ABED1A-18D5-4F34-B63F-B20F2134C3C0}" srcOrd="0" destOrd="0" parTransId="{8F3420CD-D026-410A-99C1-D0913CD54954}" sibTransId="{57C9CE42-5AB0-4352-BE68-39B01232AF68}"/>
    <dgm:cxn modelId="{12D69F87-92AA-418B-8421-89AC2A5AAB38}" srcId="{22A048EA-E7A3-407D-A964-A019D684D523}" destId="{6CFC392A-72A2-4247-8FCB-43B5095EE7DD}" srcOrd="1" destOrd="0" parTransId="{CC064920-DA8A-4D91-BB25-3D142D349CF0}" sibTransId="{3E5780C9-80E2-4AAE-9889-3DCB9BBC721F}"/>
    <dgm:cxn modelId="{EA404310-6834-4F77-AFE1-D02AAB716F79}" srcId="{70ABED1A-18D5-4F34-B63F-B20F2134C3C0}" destId="{E82CCE2A-D04C-4EC1-89E0-A46A8239A07C}" srcOrd="0" destOrd="0" parTransId="{C9F815C9-A0A9-4E02-8AA0-1FB89F99B8A3}" sibTransId="{616DE18D-B2B1-4127-8547-3634487A71EE}"/>
    <dgm:cxn modelId="{283CCC3D-2DEC-4BF1-93DC-BD310072DEC7}" type="presOf" srcId="{22A048EA-E7A3-407D-A964-A019D684D523}" destId="{E49080D4-D066-4712-8B1B-54A7F0D48829}" srcOrd="0" destOrd="0" presId="urn:microsoft.com/office/officeart/2005/8/layout/chevron2"/>
    <dgm:cxn modelId="{935587EB-342F-451C-B2B8-B492639358C7}" type="presOf" srcId="{BB143EF6-5E61-4D99-8665-7265EF28F3AC}" destId="{6061CFAD-6794-4123-9853-D26A08CA0DE9}" srcOrd="0" destOrd="0" presId="urn:microsoft.com/office/officeart/2005/8/layout/chevron2"/>
    <dgm:cxn modelId="{EBE0A97F-4220-440C-8CB8-1DBED3FB2440}" srcId="{F66D71FB-8E95-40D5-AE09-B88E992610CA}" destId="{E79276C4-BD91-471C-B4CE-D58A72235A4B}" srcOrd="0" destOrd="0" parTransId="{0082BAB6-79EE-40CC-8DCF-9219F052368C}" sibTransId="{37E0DD7B-6AF4-4A7A-99BF-5542B2FE4BFE}"/>
    <dgm:cxn modelId="{5D8007FD-27DF-4AD1-92BB-F83ECA4A510B}" srcId="{22A048EA-E7A3-407D-A964-A019D684D523}" destId="{42C9B4B7-2C4A-467F-8680-F20D2D29A37C}" srcOrd="2" destOrd="0" parTransId="{E97D3693-A252-4343-9AE0-8B46801BEE53}" sibTransId="{7B6F8380-8617-4196-9F44-CD827BA2060B}"/>
    <dgm:cxn modelId="{00D52D79-80D4-48E8-B16B-401A73C42F41}" srcId="{22A048EA-E7A3-407D-A964-A019D684D523}" destId="{F66D71FB-8E95-40D5-AE09-B88E992610CA}" srcOrd="4" destOrd="0" parTransId="{D68614DC-7002-4A26-ABE4-1D23395085BF}" sibTransId="{F9F929FD-C942-4569-A895-3C5F463A8632}"/>
    <dgm:cxn modelId="{4671983C-A875-4F2D-BED2-63D1EF503309}" type="presOf" srcId="{F66D71FB-8E95-40D5-AE09-B88E992610CA}" destId="{FBB0D71D-3166-48C4-BE03-2EF2E5FB319C}" srcOrd="0" destOrd="0" presId="urn:microsoft.com/office/officeart/2005/8/layout/chevron2"/>
    <dgm:cxn modelId="{868E0594-3A28-4BCA-9E32-B0A13BA9C0F2}" type="presOf" srcId="{C9386791-7F2C-4001-83B1-3F2BCFF79278}" destId="{4AA78B6D-1AD5-49C1-8E86-2F762F56CB7C}" srcOrd="0" destOrd="0" presId="urn:microsoft.com/office/officeart/2005/8/layout/chevron2"/>
    <dgm:cxn modelId="{C9933FAC-01EF-46A6-A1F4-782AC7D091DC}" type="presOf" srcId="{E79276C4-BD91-471C-B4CE-D58A72235A4B}" destId="{DE965450-930E-4000-9E33-52FD7E8F4B7C}" srcOrd="0" destOrd="0" presId="urn:microsoft.com/office/officeart/2005/8/layout/chevron2"/>
    <dgm:cxn modelId="{88DE436E-841A-4349-B14E-7B8DA6E5C31B}" srcId="{69B6D6AE-712C-42F3-B0D1-E7A88C3D9B3A}" destId="{C9386791-7F2C-4001-83B1-3F2BCFF79278}" srcOrd="0" destOrd="0" parTransId="{C6E0F7B3-D294-4D99-BA84-D38DDA18D83E}" sibTransId="{880481A0-82FF-4E49-9BF7-E4275C234BBA}"/>
    <dgm:cxn modelId="{A1D33B9C-953E-4197-ADFB-2DB4D5DE7862}" type="presOf" srcId="{70ABED1A-18D5-4F34-B63F-B20F2134C3C0}" destId="{2F31A214-205F-4E97-88FC-AEC378CBF805}" srcOrd="0" destOrd="0" presId="urn:microsoft.com/office/officeart/2005/8/layout/chevron2"/>
    <dgm:cxn modelId="{C28B1DC7-B247-44CE-B324-3394E0591B32}" type="presOf" srcId="{6F335C3B-069C-474D-A4E0-265E18AFA90F}" destId="{242B90E4-7979-4CA3-BD74-97F1479C9C66}" srcOrd="0" destOrd="0" presId="urn:microsoft.com/office/officeart/2005/8/layout/chevron2"/>
    <dgm:cxn modelId="{60349902-A4DB-4D86-8FAD-2397C1BBE040}" srcId="{22A048EA-E7A3-407D-A964-A019D684D523}" destId="{69B6D6AE-712C-42F3-B0D1-E7A88C3D9B3A}" srcOrd="3" destOrd="0" parTransId="{395F1FB4-1001-473E-918E-6B3813533502}" sibTransId="{5D590B87-5E32-46F0-8342-2ADC606EB2C3}"/>
    <dgm:cxn modelId="{48AEA9A8-CD42-46AD-930D-F93DC5A3EAFE}" type="presOf" srcId="{69B6D6AE-712C-42F3-B0D1-E7A88C3D9B3A}" destId="{E7F5DAF3-6F8A-405E-81D4-724CDB23889F}" srcOrd="0" destOrd="0" presId="urn:microsoft.com/office/officeart/2005/8/layout/chevron2"/>
    <dgm:cxn modelId="{1DF6EAE0-02FA-4873-AA8D-C51C1A042179}" srcId="{6CFC392A-72A2-4247-8FCB-43B5095EE7DD}" destId="{6F335C3B-069C-474D-A4E0-265E18AFA90F}" srcOrd="0" destOrd="0" parTransId="{878123E4-4EBF-472F-BC46-EA384DB3A037}" sibTransId="{678A173E-52BA-4BD4-8CB9-8FEE0A45CFE2}"/>
    <dgm:cxn modelId="{FAF7D9A2-61C6-4A47-8107-4A4F0DD273B8}" type="presOf" srcId="{6CFC392A-72A2-4247-8FCB-43B5095EE7DD}" destId="{960C44AD-4560-44FA-9196-D5096A304A1D}" srcOrd="0" destOrd="0" presId="urn:microsoft.com/office/officeart/2005/8/layout/chevron2"/>
    <dgm:cxn modelId="{9B33EEA5-B19A-45FC-BE89-78A9D3D5AA99}" type="presOf" srcId="{E82CCE2A-D04C-4EC1-89E0-A46A8239A07C}" destId="{25827ACD-70BF-422A-83BB-DE4A960121EC}" srcOrd="0" destOrd="0" presId="urn:microsoft.com/office/officeart/2005/8/layout/chevron2"/>
    <dgm:cxn modelId="{0F30D987-EC3C-46AE-940C-61A558D74373}" type="presParOf" srcId="{E49080D4-D066-4712-8B1B-54A7F0D48829}" destId="{8A713926-CB97-43E7-B0F5-15E7EBD5DC86}" srcOrd="0" destOrd="0" presId="urn:microsoft.com/office/officeart/2005/8/layout/chevron2"/>
    <dgm:cxn modelId="{97031065-338F-4DB9-9F30-2DCC0CC72CC8}" type="presParOf" srcId="{8A713926-CB97-43E7-B0F5-15E7EBD5DC86}" destId="{2F31A214-205F-4E97-88FC-AEC378CBF805}" srcOrd="0" destOrd="0" presId="urn:microsoft.com/office/officeart/2005/8/layout/chevron2"/>
    <dgm:cxn modelId="{CB4FB14B-C29F-4484-9DD5-F3EEE79CFCE6}" type="presParOf" srcId="{8A713926-CB97-43E7-B0F5-15E7EBD5DC86}" destId="{25827ACD-70BF-422A-83BB-DE4A960121EC}" srcOrd="1" destOrd="0" presId="urn:microsoft.com/office/officeart/2005/8/layout/chevron2"/>
    <dgm:cxn modelId="{73A8B727-B339-47B1-8714-16364D147222}" type="presParOf" srcId="{E49080D4-D066-4712-8B1B-54A7F0D48829}" destId="{6D6AE181-DC56-4506-A599-6A7BEC2819D3}" srcOrd="1" destOrd="0" presId="urn:microsoft.com/office/officeart/2005/8/layout/chevron2"/>
    <dgm:cxn modelId="{C6C5CF5F-6970-4CBA-98B2-9CA2BD4D30B7}" type="presParOf" srcId="{E49080D4-D066-4712-8B1B-54A7F0D48829}" destId="{B4D8A435-F8B1-47D2-8D04-6ADB112F4BDB}" srcOrd="2" destOrd="0" presId="urn:microsoft.com/office/officeart/2005/8/layout/chevron2"/>
    <dgm:cxn modelId="{FF05CED6-A142-490C-BFE7-047F5D7013E9}" type="presParOf" srcId="{B4D8A435-F8B1-47D2-8D04-6ADB112F4BDB}" destId="{960C44AD-4560-44FA-9196-D5096A304A1D}" srcOrd="0" destOrd="0" presId="urn:microsoft.com/office/officeart/2005/8/layout/chevron2"/>
    <dgm:cxn modelId="{AD7CEEAA-C525-47C5-ADDC-B9AB59E2DD3F}" type="presParOf" srcId="{B4D8A435-F8B1-47D2-8D04-6ADB112F4BDB}" destId="{242B90E4-7979-4CA3-BD74-97F1479C9C66}" srcOrd="1" destOrd="0" presId="urn:microsoft.com/office/officeart/2005/8/layout/chevron2"/>
    <dgm:cxn modelId="{2179E649-01EA-4C5E-B862-B9A38865044A}" type="presParOf" srcId="{E49080D4-D066-4712-8B1B-54A7F0D48829}" destId="{5AC4DDA6-D063-4BDC-9B33-AB43112C52EE}" srcOrd="3" destOrd="0" presId="urn:microsoft.com/office/officeart/2005/8/layout/chevron2"/>
    <dgm:cxn modelId="{B8D7BE48-983F-4E90-959B-1633EAE65E77}" type="presParOf" srcId="{E49080D4-D066-4712-8B1B-54A7F0D48829}" destId="{C40C2C62-3AFD-41DA-9B19-A64ABE193544}" srcOrd="4" destOrd="0" presId="urn:microsoft.com/office/officeart/2005/8/layout/chevron2"/>
    <dgm:cxn modelId="{C5BC49A4-1AF7-4948-9654-A9EEB52EBDF6}" type="presParOf" srcId="{C40C2C62-3AFD-41DA-9B19-A64ABE193544}" destId="{F0D5AC3E-7B4C-497D-B5FB-6F061D5F559A}" srcOrd="0" destOrd="0" presId="urn:microsoft.com/office/officeart/2005/8/layout/chevron2"/>
    <dgm:cxn modelId="{4EA3C3EA-5D2D-4B1F-8266-32EE0A7F8F2B}" type="presParOf" srcId="{C40C2C62-3AFD-41DA-9B19-A64ABE193544}" destId="{6061CFAD-6794-4123-9853-D26A08CA0DE9}" srcOrd="1" destOrd="0" presId="urn:microsoft.com/office/officeart/2005/8/layout/chevron2"/>
    <dgm:cxn modelId="{5A1CEB89-C333-47D0-B843-EA4CA164FAB0}" type="presParOf" srcId="{E49080D4-D066-4712-8B1B-54A7F0D48829}" destId="{7EA892FF-64D2-4CA1-B01D-9AE3DDC80F3C}" srcOrd="5" destOrd="0" presId="urn:microsoft.com/office/officeart/2005/8/layout/chevron2"/>
    <dgm:cxn modelId="{90AFEE3A-D788-4BCD-8128-3CF6A6CEEECA}" type="presParOf" srcId="{E49080D4-D066-4712-8B1B-54A7F0D48829}" destId="{38CAF4D5-59BD-415F-BC49-1B0F35ADC421}" srcOrd="6" destOrd="0" presId="urn:microsoft.com/office/officeart/2005/8/layout/chevron2"/>
    <dgm:cxn modelId="{9F5E810B-CE62-4740-A0FF-4DB41F1ADBC6}" type="presParOf" srcId="{38CAF4D5-59BD-415F-BC49-1B0F35ADC421}" destId="{E7F5DAF3-6F8A-405E-81D4-724CDB23889F}" srcOrd="0" destOrd="0" presId="urn:microsoft.com/office/officeart/2005/8/layout/chevron2"/>
    <dgm:cxn modelId="{F5ACDCC7-075F-41C3-B6CF-B216353688EF}" type="presParOf" srcId="{38CAF4D5-59BD-415F-BC49-1B0F35ADC421}" destId="{4AA78B6D-1AD5-49C1-8E86-2F762F56CB7C}" srcOrd="1" destOrd="0" presId="urn:microsoft.com/office/officeart/2005/8/layout/chevron2"/>
    <dgm:cxn modelId="{4EF4A1D9-ED79-405F-809C-5C9FCDF1F8EF}" type="presParOf" srcId="{E49080D4-D066-4712-8B1B-54A7F0D48829}" destId="{844D5FC0-4BD1-42B9-A61F-261FB35DCF7A}" srcOrd="7" destOrd="0" presId="urn:microsoft.com/office/officeart/2005/8/layout/chevron2"/>
    <dgm:cxn modelId="{991FD3B5-5DD8-49AE-B473-6AC78FC3A56E}" type="presParOf" srcId="{E49080D4-D066-4712-8B1B-54A7F0D48829}" destId="{48B9F6EF-99AF-4380-AE89-8F6B223629DC}" srcOrd="8" destOrd="0" presId="urn:microsoft.com/office/officeart/2005/8/layout/chevron2"/>
    <dgm:cxn modelId="{BC557004-C1CB-4D3F-A4DE-C324A34D656F}" type="presParOf" srcId="{48B9F6EF-99AF-4380-AE89-8F6B223629DC}" destId="{FBB0D71D-3166-48C4-BE03-2EF2E5FB319C}" srcOrd="0" destOrd="0" presId="urn:microsoft.com/office/officeart/2005/8/layout/chevron2"/>
    <dgm:cxn modelId="{723D2571-D700-4576-A41B-734E2662ED85}" type="presParOf" srcId="{48B9F6EF-99AF-4380-AE89-8F6B223629DC}" destId="{DE965450-930E-4000-9E33-52FD7E8F4B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A048EA-E7A3-407D-A964-A019D684D523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2C9B4B7-2C4A-467F-8680-F20D2D29A37C}">
      <dgm:prSet phldrT="[Текст]"/>
      <dgm:spPr/>
      <dgm:t>
        <a:bodyPr/>
        <a:lstStyle/>
        <a:p>
          <a:endParaRPr lang="ru-RU" dirty="0"/>
        </a:p>
      </dgm:t>
    </dgm:pt>
    <dgm:pt modelId="{E97D3693-A252-4343-9AE0-8B46801BEE53}" type="parTrans" cxnId="{5D8007FD-27DF-4AD1-92BB-F83ECA4A510B}">
      <dgm:prSet/>
      <dgm:spPr/>
      <dgm:t>
        <a:bodyPr/>
        <a:lstStyle/>
        <a:p>
          <a:endParaRPr lang="ru-RU"/>
        </a:p>
      </dgm:t>
    </dgm:pt>
    <dgm:pt modelId="{7B6F8380-8617-4196-9F44-CD827BA2060B}" type="sibTrans" cxnId="{5D8007FD-27DF-4AD1-92BB-F83ECA4A510B}">
      <dgm:prSet/>
      <dgm:spPr/>
      <dgm:t>
        <a:bodyPr/>
        <a:lstStyle/>
        <a:p>
          <a:endParaRPr lang="ru-RU"/>
        </a:p>
      </dgm:t>
    </dgm:pt>
    <dgm:pt modelId="{BB143EF6-5E61-4D99-8665-7265EF28F3AC}">
      <dgm:prSet phldrT="[Текст]" custT="1"/>
      <dgm:spPr/>
      <dgm:t>
        <a:bodyPr/>
        <a:lstStyle/>
        <a:p>
          <a:r>
            <a:rPr lang="uk-UA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Розширення міжнародної діяльності ФПУ в інтересах членів профспілок</a:t>
          </a:r>
        </a:p>
      </dgm:t>
    </dgm:pt>
    <dgm:pt modelId="{A91746C3-EAC6-474F-9341-EEC399041ACF}" type="parTrans" cxnId="{3141BC67-A899-4AAB-8948-0CAA8B5389E1}">
      <dgm:prSet/>
      <dgm:spPr/>
      <dgm:t>
        <a:bodyPr/>
        <a:lstStyle/>
        <a:p>
          <a:endParaRPr lang="ru-RU"/>
        </a:p>
      </dgm:t>
    </dgm:pt>
    <dgm:pt modelId="{4A770757-98E2-44C4-A5DD-7593A48D6F6E}" type="sibTrans" cxnId="{3141BC67-A899-4AAB-8948-0CAA8B5389E1}">
      <dgm:prSet/>
      <dgm:spPr/>
      <dgm:t>
        <a:bodyPr/>
        <a:lstStyle/>
        <a:p>
          <a:endParaRPr lang="ru-RU"/>
        </a:p>
      </dgm:t>
    </dgm:pt>
    <dgm:pt modelId="{69B6D6AE-712C-42F3-B0D1-E7A88C3D9B3A}">
      <dgm:prSet phldrT="[Текст]"/>
      <dgm:spPr/>
      <dgm:t>
        <a:bodyPr/>
        <a:lstStyle/>
        <a:p>
          <a:endParaRPr lang="ru-RU" dirty="0"/>
        </a:p>
      </dgm:t>
    </dgm:pt>
    <dgm:pt modelId="{395F1FB4-1001-473E-918E-6B3813533502}" type="parTrans" cxnId="{60349902-A4DB-4D86-8FAD-2397C1BBE040}">
      <dgm:prSet/>
      <dgm:spPr/>
      <dgm:t>
        <a:bodyPr/>
        <a:lstStyle/>
        <a:p>
          <a:endParaRPr lang="ru-RU"/>
        </a:p>
      </dgm:t>
    </dgm:pt>
    <dgm:pt modelId="{5D590B87-5E32-46F0-8342-2ADC606EB2C3}" type="sibTrans" cxnId="{60349902-A4DB-4D86-8FAD-2397C1BBE040}">
      <dgm:prSet/>
      <dgm:spPr/>
      <dgm:t>
        <a:bodyPr/>
        <a:lstStyle/>
        <a:p>
          <a:endParaRPr lang="ru-RU"/>
        </a:p>
      </dgm:t>
    </dgm:pt>
    <dgm:pt modelId="{C9386791-7F2C-4001-83B1-3F2BCFF79278}">
      <dgm:prSet phldrT="[Текст]" custT="1"/>
      <dgm:spPr/>
      <dgm:t>
        <a:bodyPr/>
        <a:lstStyle/>
        <a:p>
          <a:r>
            <a:rPr lang="uk-UA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Новітні інформаційні технології – у діяльність кожної профспілкової організації</a:t>
          </a:r>
        </a:p>
      </dgm:t>
    </dgm:pt>
    <dgm:pt modelId="{C6E0F7B3-D294-4D99-BA84-D38DDA18D83E}" type="parTrans" cxnId="{88DE436E-841A-4349-B14E-7B8DA6E5C31B}">
      <dgm:prSet/>
      <dgm:spPr/>
      <dgm:t>
        <a:bodyPr/>
        <a:lstStyle/>
        <a:p>
          <a:endParaRPr lang="ru-RU"/>
        </a:p>
      </dgm:t>
    </dgm:pt>
    <dgm:pt modelId="{880481A0-82FF-4E49-9BF7-E4275C234BBA}" type="sibTrans" cxnId="{88DE436E-841A-4349-B14E-7B8DA6E5C31B}">
      <dgm:prSet/>
      <dgm:spPr/>
      <dgm:t>
        <a:bodyPr/>
        <a:lstStyle/>
        <a:p>
          <a:endParaRPr lang="ru-RU"/>
        </a:p>
      </dgm:t>
    </dgm:pt>
    <dgm:pt modelId="{F66D71FB-8E95-40D5-AE09-B88E992610CA}">
      <dgm:prSet/>
      <dgm:spPr/>
      <dgm:t>
        <a:bodyPr/>
        <a:lstStyle/>
        <a:p>
          <a:endParaRPr lang="ru-RU"/>
        </a:p>
      </dgm:t>
    </dgm:pt>
    <dgm:pt modelId="{D68614DC-7002-4A26-ABE4-1D23395085BF}" type="parTrans" cxnId="{00D52D79-80D4-48E8-B16B-401A73C42F41}">
      <dgm:prSet/>
      <dgm:spPr/>
      <dgm:t>
        <a:bodyPr/>
        <a:lstStyle/>
        <a:p>
          <a:endParaRPr lang="ru-RU"/>
        </a:p>
      </dgm:t>
    </dgm:pt>
    <dgm:pt modelId="{F9F929FD-C942-4569-A895-3C5F463A8632}" type="sibTrans" cxnId="{00D52D79-80D4-48E8-B16B-401A73C42F41}">
      <dgm:prSet/>
      <dgm:spPr/>
      <dgm:t>
        <a:bodyPr/>
        <a:lstStyle/>
        <a:p>
          <a:endParaRPr lang="ru-RU"/>
        </a:p>
      </dgm:t>
    </dgm:pt>
    <dgm:pt modelId="{70ABED1A-18D5-4F34-B63F-B20F2134C3C0}">
      <dgm:prSet phldrT="[Текст]"/>
      <dgm:spPr/>
      <dgm:t>
        <a:bodyPr/>
        <a:lstStyle/>
        <a:p>
          <a:endParaRPr lang="ru-RU" dirty="0"/>
        </a:p>
      </dgm:t>
    </dgm:pt>
    <dgm:pt modelId="{57C9CE42-5AB0-4352-BE68-39B01232AF68}" type="sibTrans" cxnId="{74A40C23-7A97-44A6-B009-697AFE9D299F}">
      <dgm:prSet/>
      <dgm:spPr/>
      <dgm:t>
        <a:bodyPr/>
        <a:lstStyle/>
        <a:p>
          <a:endParaRPr lang="ru-RU"/>
        </a:p>
      </dgm:t>
    </dgm:pt>
    <dgm:pt modelId="{8F3420CD-D026-410A-99C1-D0913CD54954}" type="parTrans" cxnId="{74A40C23-7A97-44A6-B009-697AFE9D299F}">
      <dgm:prSet/>
      <dgm:spPr/>
      <dgm:t>
        <a:bodyPr/>
        <a:lstStyle/>
        <a:p>
          <a:endParaRPr lang="ru-RU"/>
        </a:p>
      </dgm:t>
    </dgm:pt>
    <dgm:pt modelId="{E79276C4-BD91-471C-B4CE-D58A72235A4B}">
      <dgm:prSet custT="1"/>
      <dgm:spPr/>
      <dgm:t>
        <a:bodyPr/>
        <a:lstStyle/>
        <a:p>
          <a:r>
            <a:rPr lang="uk-UA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Утвердження ФПУ як активного і впливового учасника громадянського суспільства</a:t>
          </a:r>
        </a:p>
      </dgm:t>
    </dgm:pt>
    <dgm:pt modelId="{0082BAB6-79EE-40CC-8DCF-9219F052368C}" type="parTrans" cxnId="{EBE0A97F-4220-440C-8CB8-1DBED3FB2440}">
      <dgm:prSet/>
      <dgm:spPr/>
      <dgm:t>
        <a:bodyPr/>
        <a:lstStyle/>
        <a:p>
          <a:endParaRPr lang="ru-RU"/>
        </a:p>
      </dgm:t>
    </dgm:pt>
    <dgm:pt modelId="{37E0DD7B-6AF4-4A7A-99BF-5542B2FE4BFE}" type="sibTrans" cxnId="{EBE0A97F-4220-440C-8CB8-1DBED3FB2440}">
      <dgm:prSet/>
      <dgm:spPr/>
      <dgm:t>
        <a:bodyPr/>
        <a:lstStyle/>
        <a:p>
          <a:endParaRPr lang="ru-RU"/>
        </a:p>
      </dgm:t>
    </dgm:pt>
    <dgm:pt modelId="{E82CCE2A-D04C-4EC1-89E0-A46A8239A07C}">
      <dgm:prSet phldrT="[Текст]" custT="1"/>
      <dgm:spPr/>
      <dgm:t>
        <a:bodyPr/>
        <a:lstStyle/>
        <a:p>
          <a:r>
            <a:rPr lang="uk-UA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Зміцнення потенціалу ФПУ як провідного профцентру країни</a:t>
          </a:r>
        </a:p>
      </dgm:t>
    </dgm:pt>
    <dgm:pt modelId="{616DE18D-B2B1-4127-8547-3634487A71EE}" type="sibTrans" cxnId="{EA404310-6834-4F77-AFE1-D02AAB716F79}">
      <dgm:prSet/>
      <dgm:spPr/>
      <dgm:t>
        <a:bodyPr/>
        <a:lstStyle/>
        <a:p>
          <a:endParaRPr lang="ru-RU"/>
        </a:p>
      </dgm:t>
    </dgm:pt>
    <dgm:pt modelId="{C9F815C9-A0A9-4E02-8AA0-1FB89F99B8A3}" type="parTrans" cxnId="{EA404310-6834-4F77-AFE1-D02AAB716F79}">
      <dgm:prSet/>
      <dgm:spPr/>
      <dgm:t>
        <a:bodyPr/>
        <a:lstStyle/>
        <a:p>
          <a:endParaRPr lang="ru-RU"/>
        </a:p>
      </dgm:t>
    </dgm:pt>
    <dgm:pt modelId="{6CFC392A-72A2-4247-8FCB-43B5095EE7DD}">
      <dgm:prSet/>
      <dgm:spPr/>
      <dgm:t>
        <a:bodyPr/>
        <a:lstStyle/>
        <a:p>
          <a:endParaRPr lang="ru-RU"/>
        </a:p>
      </dgm:t>
    </dgm:pt>
    <dgm:pt modelId="{CC064920-DA8A-4D91-BB25-3D142D349CF0}" type="parTrans" cxnId="{12D69F87-92AA-418B-8421-89AC2A5AAB38}">
      <dgm:prSet/>
      <dgm:spPr/>
      <dgm:t>
        <a:bodyPr/>
        <a:lstStyle/>
        <a:p>
          <a:endParaRPr lang="ru-RU"/>
        </a:p>
      </dgm:t>
    </dgm:pt>
    <dgm:pt modelId="{3E5780C9-80E2-4AAE-9889-3DCB9BBC721F}" type="sibTrans" cxnId="{12D69F87-92AA-418B-8421-89AC2A5AAB38}">
      <dgm:prSet/>
      <dgm:spPr/>
      <dgm:t>
        <a:bodyPr/>
        <a:lstStyle/>
        <a:p>
          <a:endParaRPr lang="ru-RU"/>
        </a:p>
      </dgm:t>
    </dgm:pt>
    <dgm:pt modelId="{6F335C3B-069C-474D-A4E0-265E18AFA90F}">
      <dgm:prSet custT="1"/>
      <dgm:spPr/>
      <dgm:t>
        <a:bodyPr/>
        <a:lstStyle/>
        <a:p>
          <a:r>
            <a:rPr lang="uk-UA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Молодь – майбутнє профспілок</a:t>
          </a:r>
        </a:p>
      </dgm:t>
    </dgm:pt>
    <dgm:pt modelId="{878123E4-4EBF-472F-BC46-EA384DB3A037}" type="parTrans" cxnId="{1DF6EAE0-02FA-4873-AA8D-C51C1A042179}">
      <dgm:prSet/>
      <dgm:spPr/>
      <dgm:t>
        <a:bodyPr/>
        <a:lstStyle/>
        <a:p>
          <a:endParaRPr lang="ru-RU"/>
        </a:p>
      </dgm:t>
    </dgm:pt>
    <dgm:pt modelId="{678A173E-52BA-4BD4-8CB9-8FEE0A45CFE2}" type="sibTrans" cxnId="{1DF6EAE0-02FA-4873-AA8D-C51C1A042179}">
      <dgm:prSet/>
      <dgm:spPr/>
      <dgm:t>
        <a:bodyPr/>
        <a:lstStyle/>
        <a:p>
          <a:endParaRPr lang="ru-RU"/>
        </a:p>
      </dgm:t>
    </dgm:pt>
    <dgm:pt modelId="{E49080D4-D066-4712-8B1B-54A7F0D48829}" type="pres">
      <dgm:prSet presAssocID="{22A048EA-E7A3-407D-A964-A019D684D52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8A713926-CB97-43E7-B0F5-15E7EBD5DC86}" type="pres">
      <dgm:prSet presAssocID="{70ABED1A-18D5-4F34-B63F-B20F2134C3C0}" presName="composite" presStyleCnt="0"/>
      <dgm:spPr/>
    </dgm:pt>
    <dgm:pt modelId="{2F31A214-205F-4E97-88FC-AEC378CBF805}" type="pres">
      <dgm:prSet presAssocID="{70ABED1A-18D5-4F34-B63F-B20F2134C3C0}" presName="parentText" presStyleLbl="alignNode1" presStyleIdx="0" presStyleCnt="5" custLinFactNeighborY="3281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5827ACD-70BF-422A-83BB-DE4A960121EC}" type="pres">
      <dgm:prSet presAssocID="{70ABED1A-18D5-4F34-B63F-B20F2134C3C0}" presName="descendantText" presStyleLbl="alignAcc1" presStyleIdx="0" presStyleCnt="5" custLinFactNeighborY="5047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D6AE181-DC56-4506-A599-6A7BEC2819D3}" type="pres">
      <dgm:prSet presAssocID="{57C9CE42-5AB0-4352-BE68-39B01232AF68}" presName="sp" presStyleCnt="0"/>
      <dgm:spPr/>
    </dgm:pt>
    <dgm:pt modelId="{B4D8A435-F8B1-47D2-8D04-6ADB112F4BDB}" type="pres">
      <dgm:prSet presAssocID="{6CFC392A-72A2-4247-8FCB-43B5095EE7DD}" presName="composite" presStyleCnt="0"/>
      <dgm:spPr/>
    </dgm:pt>
    <dgm:pt modelId="{960C44AD-4560-44FA-9196-D5096A304A1D}" type="pres">
      <dgm:prSet presAssocID="{6CFC392A-72A2-4247-8FCB-43B5095EE7DD}" presName="parentText" presStyleLbl="alignNode1" presStyleIdx="1" presStyleCnt="5" custLinFactNeighborY="3281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42B90E4-7979-4CA3-BD74-97F1479C9C66}" type="pres">
      <dgm:prSet presAssocID="{6CFC392A-72A2-4247-8FCB-43B5095EE7DD}" presName="descendantText" presStyleLbl="alignAcc1" presStyleIdx="1" presStyleCnt="5" custLinFactNeighborY="5047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AC4DDA6-D063-4BDC-9B33-AB43112C52EE}" type="pres">
      <dgm:prSet presAssocID="{3E5780C9-80E2-4AAE-9889-3DCB9BBC721F}" presName="sp" presStyleCnt="0"/>
      <dgm:spPr/>
    </dgm:pt>
    <dgm:pt modelId="{C40C2C62-3AFD-41DA-9B19-A64ABE193544}" type="pres">
      <dgm:prSet presAssocID="{42C9B4B7-2C4A-467F-8680-F20D2D29A37C}" presName="composite" presStyleCnt="0"/>
      <dgm:spPr/>
    </dgm:pt>
    <dgm:pt modelId="{F0D5AC3E-7B4C-497D-B5FB-6F061D5F559A}" type="pres">
      <dgm:prSet presAssocID="{42C9B4B7-2C4A-467F-8680-F20D2D29A37C}" presName="parentText" presStyleLbl="alignNode1" presStyleIdx="2" presStyleCnt="5" custLinFactNeighborY="3281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061CFAD-6794-4123-9853-D26A08CA0DE9}" type="pres">
      <dgm:prSet presAssocID="{42C9B4B7-2C4A-467F-8680-F20D2D29A37C}" presName="descendantText" presStyleLbl="alignAcc1" presStyleIdx="2" presStyleCnt="5" custLinFactNeighborY="5047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EA892FF-64D2-4CA1-B01D-9AE3DDC80F3C}" type="pres">
      <dgm:prSet presAssocID="{7B6F8380-8617-4196-9F44-CD827BA2060B}" presName="sp" presStyleCnt="0"/>
      <dgm:spPr/>
    </dgm:pt>
    <dgm:pt modelId="{38CAF4D5-59BD-415F-BC49-1B0F35ADC421}" type="pres">
      <dgm:prSet presAssocID="{69B6D6AE-712C-42F3-B0D1-E7A88C3D9B3A}" presName="composite" presStyleCnt="0"/>
      <dgm:spPr/>
    </dgm:pt>
    <dgm:pt modelId="{E7F5DAF3-6F8A-405E-81D4-724CDB23889F}" type="pres">
      <dgm:prSet presAssocID="{69B6D6AE-712C-42F3-B0D1-E7A88C3D9B3A}" presName="parentText" presStyleLbl="alignNode1" presStyleIdx="3" presStyleCnt="5" custLinFactNeighborY="3281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AA78B6D-1AD5-49C1-8E86-2F762F56CB7C}" type="pres">
      <dgm:prSet presAssocID="{69B6D6AE-712C-42F3-B0D1-E7A88C3D9B3A}" presName="descendantText" presStyleLbl="alignAcc1" presStyleIdx="3" presStyleCnt="5" custLinFactNeighborY="5047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44D5FC0-4BD1-42B9-A61F-261FB35DCF7A}" type="pres">
      <dgm:prSet presAssocID="{5D590B87-5E32-46F0-8342-2ADC606EB2C3}" presName="sp" presStyleCnt="0"/>
      <dgm:spPr/>
    </dgm:pt>
    <dgm:pt modelId="{48B9F6EF-99AF-4380-AE89-8F6B223629DC}" type="pres">
      <dgm:prSet presAssocID="{F66D71FB-8E95-40D5-AE09-B88E992610CA}" presName="composite" presStyleCnt="0"/>
      <dgm:spPr/>
    </dgm:pt>
    <dgm:pt modelId="{FBB0D71D-3166-48C4-BE03-2EF2E5FB319C}" type="pres">
      <dgm:prSet presAssocID="{F66D71FB-8E95-40D5-AE09-B88E992610CA}" presName="parentText" presStyleLbl="alignNode1" presStyleIdx="4" presStyleCnt="5" custLinFactNeighborY="219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E965450-930E-4000-9E33-52FD7E8F4B7C}" type="pres">
      <dgm:prSet presAssocID="{F66D71FB-8E95-40D5-AE09-B88E992610CA}" presName="descendantText" presStyleLbl="alignAcc1" presStyleIdx="4" presStyleCnt="5" custLinFactNeighborY="5047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318892F-24AE-4336-97F5-C85A85A3F18A}" type="presOf" srcId="{42C9B4B7-2C4A-467F-8680-F20D2D29A37C}" destId="{F0D5AC3E-7B4C-497D-B5FB-6F061D5F559A}" srcOrd="0" destOrd="0" presId="urn:microsoft.com/office/officeart/2005/8/layout/chevron2"/>
    <dgm:cxn modelId="{3141BC67-A899-4AAB-8948-0CAA8B5389E1}" srcId="{42C9B4B7-2C4A-467F-8680-F20D2D29A37C}" destId="{BB143EF6-5E61-4D99-8665-7265EF28F3AC}" srcOrd="0" destOrd="0" parTransId="{A91746C3-EAC6-474F-9341-EEC399041ACF}" sibTransId="{4A770757-98E2-44C4-A5DD-7593A48D6F6E}"/>
    <dgm:cxn modelId="{74A40C23-7A97-44A6-B009-697AFE9D299F}" srcId="{22A048EA-E7A3-407D-A964-A019D684D523}" destId="{70ABED1A-18D5-4F34-B63F-B20F2134C3C0}" srcOrd="0" destOrd="0" parTransId="{8F3420CD-D026-410A-99C1-D0913CD54954}" sibTransId="{57C9CE42-5AB0-4352-BE68-39B01232AF68}"/>
    <dgm:cxn modelId="{12D69F87-92AA-418B-8421-89AC2A5AAB38}" srcId="{22A048EA-E7A3-407D-A964-A019D684D523}" destId="{6CFC392A-72A2-4247-8FCB-43B5095EE7DD}" srcOrd="1" destOrd="0" parTransId="{CC064920-DA8A-4D91-BB25-3D142D349CF0}" sibTransId="{3E5780C9-80E2-4AAE-9889-3DCB9BBC721F}"/>
    <dgm:cxn modelId="{EA404310-6834-4F77-AFE1-D02AAB716F79}" srcId="{70ABED1A-18D5-4F34-B63F-B20F2134C3C0}" destId="{E82CCE2A-D04C-4EC1-89E0-A46A8239A07C}" srcOrd="0" destOrd="0" parTransId="{C9F815C9-A0A9-4E02-8AA0-1FB89F99B8A3}" sibTransId="{616DE18D-B2B1-4127-8547-3634487A71EE}"/>
    <dgm:cxn modelId="{283CCC3D-2DEC-4BF1-93DC-BD310072DEC7}" type="presOf" srcId="{22A048EA-E7A3-407D-A964-A019D684D523}" destId="{E49080D4-D066-4712-8B1B-54A7F0D48829}" srcOrd="0" destOrd="0" presId="urn:microsoft.com/office/officeart/2005/8/layout/chevron2"/>
    <dgm:cxn modelId="{935587EB-342F-451C-B2B8-B492639358C7}" type="presOf" srcId="{BB143EF6-5E61-4D99-8665-7265EF28F3AC}" destId="{6061CFAD-6794-4123-9853-D26A08CA0DE9}" srcOrd="0" destOrd="0" presId="urn:microsoft.com/office/officeart/2005/8/layout/chevron2"/>
    <dgm:cxn modelId="{EBE0A97F-4220-440C-8CB8-1DBED3FB2440}" srcId="{F66D71FB-8E95-40D5-AE09-B88E992610CA}" destId="{E79276C4-BD91-471C-B4CE-D58A72235A4B}" srcOrd="0" destOrd="0" parTransId="{0082BAB6-79EE-40CC-8DCF-9219F052368C}" sibTransId="{37E0DD7B-6AF4-4A7A-99BF-5542B2FE4BFE}"/>
    <dgm:cxn modelId="{5D8007FD-27DF-4AD1-92BB-F83ECA4A510B}" srcId="{22A048EA-E7A3-407D-A964-A019D684D523}" destId="{42C9B4B7-2C4A-467F-8680-F20D2D29A37C}" srcOrd="2" destOrd="0" parTransId="{E97D3693-A252-4343-9AE0-8B46801BEE53}" sibTransId="{7B6F8380-8617-4196-9F44-CD827BA2060B}"/>
    <dgm:cxn modelId="{00D52D79-80D4-48E8-B16B-401A73C42F41}" srcId="{22A048EA-E7A3-407D-A964-A019D684D523}" destId="{F66D71FB-8E95-40D5-AE09-B88E992610CA}" srcOrd="4" destOrd="0" parTransId="{D68614DC-7002-4A26-ABE4-1D23395085BF}" sibTransId="{F9F929FD-C942-4569-A895-3C5F463A8632}"/>
    <dgm:cxn modelId="{4671983C-A875-4F2D-BED2-63D1EF503309}" type="presOf" srcId="{F66D71FB-8E95-40D5-AE09-B88E992610CA}" destId="{FBB0D71D-3166-48C4-BE03-2EF2E5FB319C}" srcOrd="0" destOrd="0" presId="urn:microsoft.com/office/officeart/2005/8/layout/chevron2"/>
    <dgm:cxn modelId="{868E0594-3A28-4BCA-9E32-B0A13BA9C0F2}" type="presOf" srcId="{C9386791-7F2C-4001-83B1-3F2BCFF79278}" destId="{4AA78B6D-1AD5-49C1-8E86-2F762F56CB7C}" srcOrd="0" destOrd="0" presId="urn:microsoft.com/office/officeart/2005/8/layout/chevron2"/>
    <dgm:cxn modelId="{C9933FAC-01EF-46A6-A1F4-782AC7D091DC}" type="presOf" srcId="{E79276C4-BD91-471C-B4CE-D58A72235A4B}" destId="{DE965450-930E-4000-9E33-52FD7E8F4B7C}" srcOrd="0" destOrd="0" presId="urn:microsoft.com/office/officeart/2005/8/layout/chevron2"/>
    <dgm:cxn modelId="{88DE436E-841A-4349-B14E-7B8DA6E5C31B}" srcId="{69B6D6AE-712C-42F3-B0D1-E7A88C3D9B3A}" destId="{C9386791-7F2C-4001-83B1-3F2BCFF79278}" srcOrd="0" destOrd="0" parTransId="{C6E0F7B3-D294-4D99-BA84-D38DDA18D83E}" sibTransId="{880481A0-82FF-4E49-9BF7-E4275C234BBA}"/>
    <dgm:cxn modelId="{A1D33B9C-953E-4197-ADFB-2DB4D5DE7862}" type="presOf" srcId="{70ABED1A-18D5-4F34-B63F-B20F2134C3C0}" destId="{2F31A214-205F-4E97-88FC-AEC378CBF805}" srcOrd="0" destOrd="0" presId="urn:microsoft.com/office/officeart/2005/8/layout/chevron2"/>
    <dgm:cxn modelId="{C28B1DC7-B247-44CE-B324-3394E0591B32}" type="presOf" srcId="{6F335C3B-069C-474D-A4E0-265E18AFA90F}" destId="{242B90E4-7979-4CA3-BD74-97F1479C9C66}" srcOrd="0" destOrd="0" presId="urn:microsoft.com/office/officeart/2005/8/layout/chevron2"/>
    <dgm:cxn modelId="{60349902-A4DB-4D86-8FAD-2397C1BBE040}" srcId="{22A048EA-E7A3-407D-A964-A019D684D523}" destId="{69B6D6AE-712C-42F3-B0D1-E7A88C3D9B3A}" srcOrd="3" destOrd="0" parTransId="{395F1FB4-1001-473E-918E-6B3813533502}" sibTransId="{5D590B87-5E32-46F0-8342-2ADC606EB2C3}"/>
    <dgm:cxn modelId="{48AEA9A8-CD42-46AD-930D-F93DC5A3EAFE}" type="presOf" srcId="{69B6D6AE-712C-42F3-B0D1-E7A88C3D9B3A}" destId="{E7F5DAF3-6F8A-405E-81D4-724CDB23889F}" srcOrd="0" destOrd="0" presId="urn:microsoft.com/office/officeart/2005/8/layout/chevron2"/>
    <dgm:cxn modelId="{1DF6EAE0-02FA-4873-AA8D-C51C1A042179}" srcId="{6CFC392A-72A2-4247-8FCB-43B5095EE7DD}" destId="{6F335C3B-069C-474D-A4E0-265E18AFA90F}" srcOrd="0" destOrd="0" parTransId="{878123E4-4EBF-472F-BC46-EA384DB3A037}" sibTransId="{678A173E-52BA-4BD4-8CB9-8FEE0A45CFE2}"/>
    <dgm:cxn modelId="{FAF7D9A2-61C6-4A47-8107-4A4F0DD273B8}" type="presOf" srcId="{6CFC392A-72A2-4247-8FCB-43B5095EE7DD}" destId="{960C44AD-4560-44FA-9196-D5096A304A1D}" srcOrd="0" destOrd="0" presId="urn:microsoft.com/office/officeart/2005/8/layout/chevron2"/>
    <dgm:cxn modelId="{9B33EEA5-B19A-45FC-BE89-78A9D3D5AA99}" type="presOf" srcId="{E82CCE2A-D04C-4EC1-89E0-A46A8239A07C}" destId="{25827ACD-70BF-422A-83BB-DE4A960121EC}" srcOrd="0" destOrd="0" presId="urn:microsoft.com/office/officeart/2005/8/layout/chevron2"/>
    <dgm:cxn modelId="{0F30D987-EC3C-46AE-940C-61A558D74373}" type="presParOf" srcId="{E49080D4-D066-4712-8B1B-54A7F0D48829}" destId="{8A713926-CB97-43E7-B0F5-15E7EBD5DC86}" srcOrd="0" destOrd="0" presId="urn:microsoft.com/office/officeart/2005/8/layout/chevron2"/>
    <dgm:cxn modelId="{97031065-338F-4DB9-9F30-2DCC0CC72CC8}" type="presParOf" srcId="{8A713926-CB97-43E7-B0F5-15E7EBD5DC86}" destId="{2F31A214-205F-4E97-88FC-AEC378CBF805}" srcOrd="0" destOrd="0" presId="urn:microsoft.com/office/officeart/2005/8/layout/chevron2"/>
    <dgm:cxn modelId="{CB4FB14B-C29F-4484-9DD5-F3EEE79CFCE6}" type="presParOf" srcId="{8A713926-CB97-43E7-B0F5-15E7EBD5DC86}" destId="{25827ACD-70BF-422A-83BB-DE4A960121EC}" srcOrd="1" destOrd="0" presId="urn:microsoft.com/office/officeart/2005/8/layout/chevron2"/>
    <dgm:cxn modelId="{73A8B727-B339-47B1-8714-16364D147222}" type="presParOf" srcId="{E49080D4-D066-4712-8B1B-54A7F0D48829}" destId="{6D6AE181-DC56-4506-A599-6A7BEC2819D3}" srcOrd="1" destOrd="0" presId="urn:microsoft.com/office/officeart/2005/8/layout/chevron2"/>
    <dgm:cxn modelId="{C6C5CF5F-6970-4CBA-98B2-9CA2BD4D30B7}" type="presParOf" srcId="{E49080D4-D066-4712-8B1B-54A7F0D48829}" destId="{B4D8A435-F8B1-47D2-8D04-6ADB112F4BDB}" srcOrd="2" destOrd="0" presId="urn:microsoft.com/office/officeart/2005/8/layout/chevron2"/>
    <dgm:cxn modelId="{FF05CED6-A142-490C-BFE7-047F5D7013E9}" type="presParOf" srcId="{B4D8A435-F8B1-47D2-8D04-6ADB112F4BDB}" destId="{960C44AD-4560-44FA-9196-D5096A304A1D}" srcOrd="0" destOrd="0" presId="urn:microsoft.com/office/officeart/2005/8/layout/chevron2"/>
    <dgm:cxn modelId="{AD7CEEAA-C525-47C5-ADDC-B9AB59E2DD3F}" type="presParOf" srcId="{B4D8A435-F8B1-47D2-8D04-6ADB112F4BDB}" destId="{242B90E4-7979-4CA3-BD74-97F1479C9C66}" srcOrd="1" destOrd="0" presId="urn:microsoft.com/office/officeart/2005/8/layout/chevron2"/>
    <dgm:cxn modelId="{2179E649-01EA-4C5E-B862-B9A38865044A}" type="presParOf" srcId="{E49080D4-D066-4712-8B1B-54A7F0D48829}" destId="{5AC4DDA6-D063-4BDC-9B33-AB43112C52EE}" srcOrd="3" destOrd="0" presId="urn:microsoft.com/office/officeart/2005/8/layout/chevron2"/>
    <dgm:cxn modelId="{B8D7BE48-983F-4E90-959B-1633EAE65E77}" type="presParOf" srcId="{E49080D4-D066-4712-8B1B-54A7F0D48829}" destId="{C40C2C62-3AFD-41DA-9B19-A64ABE193544}" srcOrd="4" destOrd="0" presId="urn:microsoft.com/office/officeart/2005/8/layout/chevron2"/>
    <dgm:cxn modelId="{C5BC49A4-1AF7-4948-9654-A9EEB52EBDF6}" type="presParOf" srcId="{C40C2C62-3AFD-41DA-9B19-A64ABE193544}" destId="{F0D5AC3E-7B4C-497D-B5FB-6F061D5F559A}" srcOrd="0" destOrd="0" presId="urn:microsoft.com/office/officeart/2005/8/layout/chevron2"/>
    <dgm:cxn modelId="{4EA3C3EA-5D2D-4B1F-8266-32EE0A7F8F2B}" type="presParOf" srcId="{C40C2C62-3AFD-41DA-9B19-A64ABE193544}" destId="{6061CFAD-6794-4123-9853-D26A08CA0DE9}" srcOrd="1" destOrd="0" presId="urn:microsoft.com/office/officeart/2005/8/layout/chevron2"/>
    <dgm:cxn modelId="{5A1CEB89-C333-47D0-B843-EA4CA164FAB0}" type="presParOf" srcId="{E49080D4-D066-4712-8B1B-54A7F0D48829}" destId="{7EA892FF-64D2-4CA1-B01D-9AE3DDC80F3C}" srcOrd="5" destOrd="0" presId="urn:microsoft.com/office/officeart/2005/8/layout/chevron2"/>
    <dgm:cxn modelId="{90AFEE3A-D788-4BCD-8128-3CF6A6CEEECA}" type="presParOf" srcId="{E49080D4-D066-4712-8B1B-54A7F0D48829}" destId="{38CAF4D5-59BD-415F-BC49-1B0F35ADC421}" srcOrd="6" destOrd="0" presId="urn:microsoft.com/office/officeart/2005/8/layout/chevron2"/>
    <dgm:cxn modelId="{9F5E810B-CE62-4740-A0FF-4DB41F1ADBC6}" type="presParOf" srcId="{38CAF4D5-59BD-415F-BC49-1B0F35ADC421}" destId="{E7F5DAF3-6F8A-405E-81D4-724CDB23889F}" srcOrd="0" destOrd="0" presId="urn:microsoft.com/office/officeart/2005/8/layout/chevron2"/>
    <dgm:cxn modelId="{F5ACDCC7-075F-41C3-B6CF-B216353688EF}" type="presParOf" srcId="{38CAF4D5-59BD-415F-BC49-1B0F35ADC421}" destId="{4AA78B6D-1AD5-49C1-8E86-2F762F56CB7C}" srcOrd="1" destOrd="0" presId="urn:microsoft.com/office/officeart/2005/8/layout/chevron2"/>
    <dgm:cxn modelId="{4EF4A1D9-ED79-405F-809C-5C9FCDF1F8EF}" type="presParOf" srcId="{E49080D4-D066-4712-8B1B-54A7F0D48829}" destId="{844D5FC0-4BD1-42B9-A61F-261FB35DCF7A}" srcOrd="7" destOrd="0" presId="urn:microsoft.com/office/officeart/2005/8/layout/chevron2"/>
    <dgm:cxn modelId="{991FD3B5-5DD8-49AE-B473-6AC78FC3A56E}" type="presParOf" srcId="{E49080D4-D066-4712-8B1B-54A7F0D48829}" destId="{48B9F6EF-99AF-4380-AE89-8F6B223629DC}" srcOrd="8" destOrd="0" presId="urn:microsoft.com/office/officeart/2005/8/layout/chevron2"/>
    <dgm:cxn modelId="{BC557004-C1CB-4D3F-A4DE-C324A34D656F}" type="presParOf" srcId="{48B9F6EF-99AF-4380-AE89-8F6B223629DC}" destId="{FBB0D71D-3166-48C4-BE03-2EF2E5FB319C}" srcOrd="0" destOrd="0" presId="urn:microsoft.com/office/officeart/2005/8/layout/chevron2"/>
    <dgm:cxn modelId="{723D2571-D700-4576-A41B-734E2662ED85}" type="presParOf" srcId="{48B9F6EF-99AF-4380-AE89-8F6B223629DC}" destId="{DE965450-930E-4000-9E33-52FD7E8F4B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31A214-205F-4E97-88FC-AEC378CBF805}">
      <dsp:nvSpPr>
        <dsp:cNvPr id="0" name=""/>
        <dsp:cNvSpPr/>
      </dsp:nvSpPr>
      <dsp:spPr>
        <a:xfrm rot="5400000">
          <a:off x="-255023" y="256186"/>
          <a:ext cx="1700154" cy="119010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 dirty="0"/>
        </a:p>
      </dsp:txBody>
      <dsp:txXfrm rot="5400000">
        <a:off x="-255023" y="256186"/>
        <a:ext cx="1700154" cy="1190107"/>
      </dsp:txXfrm>
    </dsp:sp>
    <dsp:sp modelId="{25827ACD-70BF-422A-83BB-DE4A960121EC}">
      <dsp:nvSpPr>
        <dsp:cNvPr id="0" name=""/>
        <dsp:cNvSpPr/>
      </dsp:nvSpPr>
      <dsp:spPr>
        <a:xfrm rot="5400000">
          <a:off x="7399267" y="-6207995"/>
          <a:ext cx="1105100" cy="135234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Посилення соціального захисту працівників, протидія згортанню соціальних функцій та обов’язків держави</a:t>
          </a:r>
        </a:p>
      </dsp:txBody>
      <dsp:txXfrm rot="5400000">
        <a:off x="7399267" y="-6207995"/>
        <a:ext cx="1105100" cy="13523419"/>
      </dsp:txXfrm>
    </dsp:sp>
    <dsp:sp modelId="{960C44AD-4560-44FA-9196-D5096A304A1D}">
      <dsp:nvSpPr>
        <dsp:cNvPr id="0" name=""/>
        <dsp:cNvSpPr/>
      </dsp:nvSpPr>
      <dsp:spPr>
        <a:xfrm rot="5400000">
          <a:off x="-255023" y="1846092"/>
          <a:ext cx="1700154" cy="1190107"/>
        </a:xfrm>
        <a:prstGeom prst="chevron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 rot="5400000">
        <a:off x="-255023" y="1846092"/>
        <a:ext cx="1700154" cy="1190107"/>
      </dsp:txXfrm>
    </dsp:sp>
    <dsp:sp modelId="{242B90E4-7979-4CA3-BD74-97F1479C9C66}">
      <dsp:nvSpPr>
        <dsp:cNvPr id="0" name=""/>
        <dsp:cNvSpPr/>
      </dsp:nvSpPr>
      <dsp:spPr>
        <a:xfrm rot="5400000">
          <a:off x="7399267" y="-4618090"/>
          <a:ext cx="1105100" cy="135234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Якісні і доступні послуги для населення від держави та місцевого самоврядування</a:t>
          </a:r>
        </a:p>
      </dsp:txBody>
      <dsp:txXfrm rot="5400000">
        <a:off x="7399267" y="-4618090"/>
        <a:ext cx="1105100" cy="13523419"/>
      </dsp:txXfrm>
    </dsp:sp>
    <dsp:sp modelId="{F0D5AC3E-7B4C-497D-B5FB-6F061D5F559A}">
      <dsp:nvSpPr>
        <dsp:cNvPr id="0" name=""/>
        <dsp:cNvSpPr/>
      </dsp:nvSpPr>
      <dsp:spPr>
        <a:xfrm rot="5400000">
          <a:off x="-255023" y="3435997"/>
          <a:ext cx="1700154" cy="1190107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 dirty="0"/>
        </a:p>
      </dsp:txBody>
      <dsp:txXfrm rot="5400000">
        <a:off x="-255023" y="3435997"/>
        <a:ext cx="1700154" cy="1190107"/>
      </dsp:txXfrm>
    </dsp:sp>
    <dsp:sp modelId="{6061CFAD-6794-4123-9853-D26A08CA0DE9}">
      <dsp:nvSpPr>
        <dsp:cNvPr id="0" name=""/>
        <dsp:cNvSpPr/>
      </dsp:nvSpPr>
      <dsp:spPr>
        <a:xfrm rot="5400000">
          <a:off x="7399267" y="-3028184"/>
          <a:ext cx="1105100" cy="135234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Гендерна рівність та недискримінація у сфері трудових відносин</a:t>
          </a:r>
        </a:p>
      </dsp:txBody>
      <dsp:txXfrm rot="5400000">
        <a:off x="7399267" y="-3028184"/>
        <a:ext cx="1105100" cy="13523419"/>
      </dsp:txXfrm>
    </dsp:sp>
    <dsp:sp modelId="{E7F5DAF3-6F8A-405E-81D4-724CDB23889F}">
      <dsp:nvSpPr>
        <dsp:cNvPr id="0" name=""/>
        <dsp:cNvSpPr/>
      </dsp:nvSpPr>
      <dsp:spPr>
        <a:xfrm rot="5400000">
          <a:off x="-255023" y="5224572"/>
          <a:ext cx="1700154" cy="1190107"/>
        </a:xfrm>
        <a:prstGeom prst="chevron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 dirty="0"/>
        </a:p>
      </dsp:txBody>
      <dsp:txXfrm rot="5400000">
        <a:off x="-255023" y="5224572"/>
        <a:ext cx="1700154" cy="1190107"/>
      </dsp:txXfrm>
    </dsp:sp>
    <dsp:sp modelId="{4AA78B6D-1AD5-49C1-8E86-2F762F56CB7C}">
      <dsp:nvSpPr>
        <dsp:cNvPr id="0" name=""/>
        <dsp:cNvSpPr/>
      </dsp:nvSpPr>
      <dsp:spPr>
        <a:xfrm rot="5400000">
          <a:off x="7200597" y="-1239609"/>
          <a:ext cx="1502439" cy="135234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Ефективний соціальний діалог на всіх рівнях. Кожному члену профспілки – дієвий колективно-договірний захист</a:t>
          </a:r>
        </a:p>
      </dsp:txBody>
      <dsp:txXfrm rot="5400000">
        <a:off x="7200597" y="-1239609"/>
        <a:ext cx="1502439" cy="13523419"/>
      </dsp:txXfrm>
    </dsp:sp>
    <dsp:sp modelId="{FBB0D71D-3166-48C4-BE03-2EF2E5FB319C}">
      <dsp:nvSpPr>
        <dsp:cNvPr id="0" name=""/>
        <dsp:cNvSpPr/>
      </dsp:nvSpPr>
      <dsp:spPr>
        <a:xfrm rot="5400000">
          <a:off x="-255023" y="6814478"/>
          <a:ext cx="1700154" cy="1190107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 rot="5400000">
        <a:off x="-255023" y="6814478"/>
        <a:ext cx="1700154" cy="1190107"/>
      </dsp:txXfrm>
    </dsp:sp>
    <dsp:sp modelId="{DE965450-930E-4000-9E33-52FD7E8F4B7C}">
      <dsp:nvSpPr>
        <dsp:cNvPr id="0" name=""/>
        <dsp:cNvSpPr/>
      </dsp:nvSpPr>
      <dsp:spPr>
        <a:xfrm rot="5400000">
          <a:off x="7399267" y="350295"/>
          <a:ext cx="1105100" cy="135234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Інституційний розвиток профспілок: сильні профспілки – захищений працівник</a:t>
          </a:r>
        </a:p>
      </dsp:txBody>
      <dsp:txXfrm rot="5400000">
        <a:off x="7399267" y="350295"/>
        <a:ext cx="1105100" cy="1352341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31A214-205F-4E97-88FC-AEC378CBF805}">
      <dsp:nvSpPr>
        <dsp:cNvPr id="0" name=""/>
        <dsp:cNvSpPr/>
      </dsp:nvSpPr>
      <dsp:spPr>
        <a:xfrm rot="5400000">
          <a:off x="-261376" y="833219"/>
          <a:ext cx="1742506" cy="121975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 rot="5400000">
        <a:off x="-261376" y="833219"/>
        <a:ext cx="1742506" cy="1219754"/>
      </dsp:txXfrm>
    </dsp:sp>
    <dsp:sp modelId="{25827ACD-70BF-422A-83BB-DE4A960121EC}">
      <dsp:nvSpPr>
        <dsp:cNvPr id="0" name=""/>
        <dsp:cNvSpPr/>
      </dsp:nvSpPr>
      <dsp:spPr>
        <a:xfrm rot="5400000">
          <a:off x="7400326" y="-5608823"/>
          <a:ext cx="1132629" cy="134937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Зміцнення потенціалу ФПУ як провідного профцентру країни</a:t>
          </a:r>
        </a:p>
      </dsp:txBody>
      <dsp:txXfrm rot="5400000">
        <a:off x="7400326" y="-5608823"/>
        <a:ext cx="1132629" cy="13493772"/>
      </dsp:txXfrm>
    </dsp:sp>
    <dsp:sp modelId="{960C44AD-4560-44FA-9196-D5096A304A1D}">
      <dsp:nvSpPr>
        <dsp:cNvPr id="0" name=""/>
        <dsp:cNvSpPr/>
      </dsp:nvSpPr>
      <dsp:spPr>
        <a:xfrm rot="5400000">
          <a:off x="-261376" y="2462731"/>
          <a:ext cx="1742506" cy="1219754"/>
        </a:xfrm>
        <a:prstGeom prst="chevron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 rot="5400000">
        <a:off x="-261376" y="2462731"/>
        <a:ext cx="1742506" cy="1219754"/>
      </dsp:txXfrm>
    </dsp:sp>
    <dsp:sp modelId="{242B90E4-7979-4CA3-BD74-97F1479C9C66}">
      <dsp:nvSpPr>
        <dsp:cNvPr id="0" name=""/>
        <dsp:cNvSpPr/>
      </dsp:nvSpPr>
      <dsp:spPr>
        <a:xfrm rot="5400000">
          <a:off x="7400326" y="-3979312"/>
          <a:ext cx="1132629" cy="134937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Молодь – майбутнє профспілок</a:t>
          </a:r>
        </a:p>
      </dsp:txBody>
      <dsp:txXfrm rot="5400000">
        <a:off x="7400326" y="-3979312"/>
        <a:ext cx="1132629" cy="13493772"/>
      </dsp:txXfrm>
    </dsp:sp>
    <dsp:sp modelId="{F0D5AC3E-7B4C-497D-B5FB-6F061D5F559A}">
      <dsp:nvSpPr>
        <dsp:cNvPr id="0" name=""/>
        <dsp:cNvSpPr/>
      </dsp:nvSpPr>
      <dsp:spPr>
        <a:xfrm rot="5400000">
          <a:off x="-261376" y="4092243"/>
          <a:ext cx="1742506" cy="1219754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 rot="5400000">
        <a:off x="-261376" y="4092243"/>
        <a:ext cx="1742506" cy="1219754"/>
      </dsp:txXfrm>
    </dsp:sp>
    <dsp:sp modelId="{6061CFAD-6794-4123-9853-D26A08CA0DE9}">
      <dsp:nvSpPr>
        <dsp:cNvPr id="0" name=""/>
        <dsp:cNvSpPr/>
      </dsp:nvSpPr>
      <dsp:spPr>
        <a:xfrm rot="5400000">
          <a:off x="7400326" y="-2349800"/>
          <a:ext cx="1132629" cy="134937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Розширення міжнародної діяльності ФПУ в інтересах членів профспілок</a:t>
          </a:r>
        </a:p>
      </dsp:txBody>
      <dsp:txXfrm rot="5400000">
        <a:off x="7400326" y="-2349800"/>
        <a:ext cx="1132629" cy="13493772"/>
      </dsp:txXfrm>
    </dsp:sp>
    <dsp:sp modelId="{E7F5DAF3-6F8A-405E-81D4-724CDB23889F}">
      <dsp:nvSpPr>
        <dsp:cNvPr id="0" name=""/>
        <dsp:cNvSpPr/>
      </dsp:nvSpPr>
      <dsp:spPr>
        <a:xfrm rot="5400000">
          <a:off x="-261376" y="5721754"/>
          <a:ext cx="1742506" cy="1219754"/>
        </a:xfrm>
        <a:prstGeom prst="chevron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 rot="5400000">
        <a:off x="-261376" y="5721754"/>
        <a:ext cx="1742506" cy="1219754"/>
      </dsp:txXfrm>
    </dsp:sp>
    <dsp:sp modelId="{4AA78B6D-1AD5-49C1-8E86-2F762F56CB7C}">
      <dsp:nvSpPr>
        <dsp:cNvPr id="0" name=""/>
        <dsp:cNvSpPr/>
      </dsp:nvSpPr>
      <dsp:spPr>
        <a:xfrm rot="5400000">
          <a:off x="7400326" y="-720288"/>
          <a:ext cx="1132629" cy="134937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Новітні інформаційні технології – у діяльність кожної профспілкової організації</a:t>
          </a:r>
        </a:p>
      </dsp:txBody>
      <dsp:txXfrm rot="5400000">
        <a:off x="7400326" y="-720288"/>
        <a:ext cx="1132629" cy="13493772"/>
      </dsp:txXfrm>
    </dsp:sp>
    <dsp:sp modelId="{FBB0D71D-3166-48C4-BE03-2EF2E5FB319C}">
      <dsp:nvSpPr>
        <dsp:cNvPr id="0" name=""/>
        <dsp:cNvSpPr/>
      </dsp:nvSpPr>
      <dsp:spPr>
        <a:xfrm rot="5400000">
          <a:off x="-261376" y="6779642"/>
          <a:ext cx="1742506" cy="1219754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 rot="5400000">
        <a:off x="-261376" y="6779642"/>
        <a:ext cx="1742506" cy="1219754"/>
      </dsp:txXfrm>
    </dsp:sp>
    <dsp:sp modelId="{DE965450-930E-4000-9E33-52FD7E8F4B7C}">
      <dsp:nvSpPr>
        <dsp:cNvPr id="0" name=""/>
        <dsp:cNvSpPr/>
      </dsp:nvSpPr>
      <dsp:spPr>
        <a:xfrm rot="5400000">
          <a:off x="7400326" y="909223"/>
          <a:ext cx="1132629" cy="134937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Утвердження ФПУ як активного і впливового учасника громадянського суспільства</a:t>
          </a:r>
        </a:p>
      </dsp:txBody>
      <dsp:txXfrm rot="5400000">
        <a:off x="7400326" y="909223"/>
        <a:ext cx="1132629" cy="134937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2B368-2FC3-4D3C-B7B6-414655F7ADE1}" type="datetimeFigureOut">
              <a:rPr lang="uk-UA" smtClean="0"/>
              <a:pPr/>
              <a:t>28.10.2024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3E6AC-AA56-4D85-A2C2-AA43AA658E6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D8FCD-5A51-3640-81F3-D4C4773E30DE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792745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D8FCD-5A51-3640-81F3-D4C4773E30DE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698975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D8FCD-5A51-3640-81F3-D4C4773E30DE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201675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D8FCD-5A51-3640-81F3-D4C4773E30DE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266145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3E6AC-AA56-4D85-A2C2-AA43AA658E6E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" y="0"/>
            <a:ext cx="18217008" cy="172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0" y="51472"/>
            <a:ext cx="18288000" cy="1553060"/>
          </a:xfrm>
          <a:prstGeom prst="rect">
            <a:avLst/>
          </a:prstGeom>
        </p:spPr>
        <p:txBody>
          <a:bodyPr anchor="ctr"/>
          <a:lstStyle>
            <a:lvl1pPr algn="l">
              <a:defRPr sz="72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11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5363" y="211565"/>
            <a:ext cx="954480" cy="14219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75945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8.png"/><Relationship Id="rId1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svg"/><Relationship Id="rId5" Type="http://schemas.openxmlformats.org/officeDocument/2006/relationships/image" Target="../media/image12.png"/><Relationship Id="rId4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752600" y="0"/>
            <a:ext cx="16535400" cy="1714500"/>
            <a:chOff x="0" y="0"/>
            <a:chExt cx="4816593" cy="3907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372094" y="3063466"/>
            <a:ext cx="9685224" cy="5332132"/>
            <a:chOff x="0" y="0"/>
            <a:chExt cx="2550841" cy="14043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50841" cy="1404348"/>
            </a:xfrm>
            <a:custGeom>
              <a:avLst/>
              <a:gdLst/>
              <a:ahLst/>
              <a:cxnLst/>
              <a:rect l="l" t="t" r="r" b="b"/>
              <a:pathLst>
                <a:path w="2550841" h="1404348">
                  <a:moveTo>
                    <a:pt x="40767" y="0"/>
                  </a:moveTo>
                  <a:lnTo>
                    <a:pt x="2510074" y="0"/>
                  </a:lnTo>
                  <a:cubicBezTo>
                    <a:pt x="2532589" y="0"/>
                    <a:pt x="2550841" y="18252"/>
                    <a:pt x="2550841" y="40767"/>
                  </a:cubicBezTo>
                  <a:lnTo>
                    <a:pt x="2550841" y="1363581"/>
                  </a:lnTo>
                  <a:cubicBezTo>
                    <a:pt x="2550841" y="1386096"/>
                    <a:pt x="2532589" y="1404348"/>
                    <a:pt x="2510074" y="1404348"/>
                  </a:cubicBezTo>
                  <a:lnTo>
                    <a:pt x="40767" y="1404348"/>
                  </a:lnTo>
                  <a:cubicBezTo>
                    <a:pt x="18252" y="1404348"/>
                    <a:pt x="0" y="1386096"/>
                    <a:pt x="0" y="1363581"/>
                  </a:cubicBezTo>
                  <a:lnTo>
                    <a:pt x="0" y="40767"/>
                  </a:lnTo>
                  <a:cubicBezTo>
                    <a:pt x="0" y="18252"/>
                    <a:pt x="18252" y="0"/>
                    <a:pt x="40767" y="0"/>
                  </a:cubicBez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550841" cy="14424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799378" y="2330475"/>
            <a:ext cx="9459922" cy="5634375"/>
            <a:chOff x="0" y="0"/>
            <a:chExt cx="1577634" cy="93964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77634" cy="939646"/>
            </a:xfrm>
            <a:custGeom>
              <a:avLst/>
              <a:gdLst/>
              <a:ahLst/>
              <a:cxnLst/>
              <a:rect l="l" t="t" r="r" b="b"/>
              <a:pathLst>
                <a:path w="1577634" h="939646">
                  <a:moveTo>
                    <a:pt x="18823" y="0"/>
                  </a:moveTo>
                  <a:lnTo>
                    <a:pt x="1558811" y="0"/>
                  </a:lnTo>
                  <a:cubicBezTo>
                    <a:pt x="1569207" y="0"/>
                    <a:pt x="1577634" y="8427"/>
                    <a:pt x="1577634" y="18823"/>
                  </a:cubicBezTo>
                  <a:lnTo>
                    <a:pt x="1577634" y="920823"/>
                  </a:lnTo>
                  <a:cubicBezTo>
                    <a:pt x="1577634" y="925816"/>
                    <a:pt x="1575651" y="930603"/>
                    <a:pt x="1572121" y="934133"/>
                  </a:cubicBezTo>
                  <a:cubicBezTo>
                    <a:pt x="1568591" y="937663"/>
                    <a:pt x="1563803" y="939646"/>
                    <a:pt x="1558811" y="939646"/>
                  </a:cubicBezTo>
                  <a:lnTo>
                    <a:pt x="18823" y="939646"/>
                  </a:lnTo>
                  <a:cubicBezTo>
                    <a:pt x="8427" y="939646"/>
                    <a:pt x="0" y="931219"/>
                    <a:pt x="0" y="920823"/>
                  </a:cubicBezTo>
                  <a:lnTo>
                    <a:pt x="0" y="18823"/>
                  </a:lnTo>
                  <a:cubicBezTo>
                    <a:pt x="0" y="8427"/>
                    <a:pt x="8427" y="0"/>
                    <a:pt x="18823" y="0"/>
                  </a:cubicBezTo>
                  <a:close/>
                </a:path>
              </a:pathLst>
            </a:custGeom>
            <a:blipFill>
              <a:blip r:embed="rId2" cstate="print"/>
              <a:stretch>
                <a:fillRect b="-12350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308303" y="3047282"/>
            <a:ext cx="5861809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uk-UA" sz="6000" b="1" dirty="0">
                <a:solidFill>
                  <a:srgbClr val="0070C0"/>
                </a:solidFill>
                <a:latin typeface="Agrandir Wide Ultra-Bold"/>
              </a:rPr>
              <a:t>Стратегія та пріоритети діяльності ФПУ в умовах війни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362200" y="571499"/>
            <a:ext cx="4867019" cy="4592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029200" y="8801100"/>
            <a:ext cx="12344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uk-UA" sz="4000" b="1" dirty="0">
                <a:solidFill>
                  <a:srgbClr val="0070C0"/>
                </a:solidFill>
                <a:latin typeface="Agrandir Wide Bold"/>
              </a:rPr>
              <a:t>Виступ голови  ФПУ </a:t>
            </a:r>
            <a:r>
              <a:rPr lang="en-US" sz="4000" b="1" dirty="0" err="1">
                <a:solidFill>
                  <a:srgbClr val="0070C0"/>
                </a:solidFill>
                <a:latin typeface="Agrandir Wide Bold"/>
              </a:rPr>
              <a:t>Григорі</a:t>
            </a:r>
            <a:r>
              <a:rPr lang="uk-UA" sz="4000" b="1" dirty="0">
                <a:solidFill>
                  <a:srgbClr val="0070C0"/>
                </a:solidFill>
                <a:latin typeface="Agrandir Wide Bold"/>
              </a:rPr>
              <a:t>я</a:t>
            </a:r>
            <a:r>
              <a:rPr lang="en-US" sz="4000" b="1" dirty="0">
                <a:solidFill>
                  <a:srgbClr val="0070C0"/>
                </a:solidFill>
                <a:latin typeface="Agrandir Wide Bold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grandir Wide Bold"/>
              </a:rPr>
              <a:t>Осов</a:t>
            </a:r>
            <a:r>
              <a:rPr lang="uk-UA" sz="4000" b="1" dirty="0">
                <a:solidFill>
                  <a:srgbClr val="0070C0"/>
                </a:solidFill>
                <a:latin typeface="Agrandir Wide Bold"/>
              </a:rPr>
              <a:t>ого, </a:t>
            </a:r>
            <a:endParaRPr lang="en-US" sz="4000" b="1" dirty="0">
              <a:solidFill>
                <a:srgbClr val="0070C0"/>
              </a:solidFill>
              <a:latin typeface="Agrandir Wide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Freeform 9"/>
          <p:cNvSpPr/>
          <p:nvPr/>
        </p:nvSpPr>
        <p:spPr>
          <a:xfrm>
            <a:off x="0" y="0"/>
            <a:ext cx="1676400" cy="1714500"/>
          </a:xfrm>
          <a:custGeom>
            <a:avLst/>
            <a:gdLst/>
            <a:ahLst/>
            <a:cxnLst/>
            <a:rect l="l" t="t" r="r" b="b"/>
            <a:pathLst>
              <a:path w="1958949" h="1901027">
                <a:moveTo>
                  <a:pt x="0" y="0"/>
                </a:moveTo>
                <a:lnTo>
                  <a:pt x="1958949" y="0"/>
                </a:lnTo>
                <a:lnTo>
                  <a:pt x="1958949" y="1901027"/>
                </a:lnTo>
                <a:lnTo>
                  <a:pt x="0" y="190102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t="-302" b="-12368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05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11086" b="-1108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05" y="45466"/>
            <a:ext cx="18288000" cy="1483690"/>
            <a:chOff x="0" y="0"/>
            <a:chExt cx="4816593" cy="3907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97094" y="4089594"/>
            <a:ext cx="5504641" cy="1543050"/>
            <a:chOff x="0" y="0"/>
            <a:chExt cx="1449782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10"/>
          <p:cNvGrpSpPr/>
          <p:nvPr/>
        </p:nvGrpSpPr>
        <p:grpSpPr>
          <a:xfrm>
            <a:off x="1012086" y="1928611"/>
            <a:ext cx="5504641" cy="1543050"/>
            <a:chOff x="0" y="0"/>
            <a:chExt cx="1449782" cy="406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13"/>
          <p:cNvGrpSpPr/>
          <p:nvPr/>
        </p:nvGrpSpPr>
        <p:grpSpPr>
          <a:xfrm>
            <a:off x="1085850" y="6138199"/>
            <a:ext cx="5504641" cy="1543050"/>
            <a:chOff x="0" y="0"/>
            <a:chExt cx="1449782" cy="40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6"/>
          <p:cNvGrpSpPr/>
          <p:nvPr/>
        </p:nvGrpSpPr>
        <p:grpSpPr>
          <a:xfrm>
            <a:off x="1085850" y="8229379"/>
            <a:ext cx="5504641" cy="1543050"/>
            <a:chOff x="0" y="0"/>
            <a:chExt cx="1449782" cy="406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2241654" y="6271552"/>
            <a:ext cx="5080099" cy="1165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ліберальні реформи, комерціалізація сфери громадських послуг, зростання вартості життя</a:t>
            </a:r>
          </a:p>
        </p:txBody>
      </p:sp>
      <p:grpSp>
        <p:nvGrpSpPr>
          <p:cNvPr id="16" name="Group 20"/>
          <p:cNvGrpSpPr/>
          <p:nvPr/>
        </p:nvGrpSpPr>
        <p:grpSpPr>
          <a:xfrm rot="-10800000">
            <a:off x="11820483" y="6105304"/>
            <a:ext cx="5504641" cy="1619641"/>
            <a:chOff x="0" y="0"/>
            <a:chExt cx="1449782" cy="42657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49782" cy="426572"/>
            </a:xfrm>
            <a:custGeom>
              <a:avLst/>
              <a:gdLst/>
              <a:ahLst/>
              <a:cxnLst/>
              <a:rect l="l" t="t" r="r" b="b"/>
              <a:pathLst>
                <a:path w="1449782" h="426572">
                  <a:moveTo>
                    <a:pt x="1246582" y="0"/>
                  </a:moveTo>
                  <a:lnTo>
                    <a:pt x="0" y="0"/>
                  </a:lnTo>
                  <a:lnTo>
                    <a:pt x="0" y="426572"/>
                  </a:lnTo>
                  <a:lnTo>
                    <a:pt x="1246582" y="426572"/>
                  </a:lnTo>
                  <a:lnTo>
                    <a:pt x="1449782" y="213286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1335482" cy="4837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oup 23"/>
          <p:cNvGrpSpPr/>
          <p:nvPr/>
        </p:nvGrpSpPr>
        <p:grpSpPr>
          <a:xfrm rot="-10800000">
            <a:off x="11753850" y="8262649"/>
            <a:ext cx="5504641" cy="1543050"/>
            <a:chOff x="0" y="0"/>
            <a:chExt cx="1449782" cy="40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6"/>
          <p:cNvGrpSpPr/>
          <p:nvPr/>
        </p:nvGrpSpPr>
        <p:grpSpPr>
          <a:xfrm rot="-10800000">
            <a:off x="11696700" y="3986450"/>
            <a:ext cx="5504641" cy="1543050"/>
            <a:chOff x="0" y="0"/>
            <a:chExt cx="1449782" cy="4064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Group 29"/>
          <p:cNvGrpSpPr/>
          <p:nvPr/>
        </p:nvGrpSpPr>
        <p:grpSpPr>
          <a:xfrm rot="-10800000">
            <a:off x="11696700" y="1786530"/>
            <a:ext cx="5504641" cy="1543050"/>
            <a:chOff x="0" y="0"/>
            <a:chExt cx="1449782" cy="4064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32"/>
          <p:cNvGrpSpPr/>
          <p:nvPr/>
        </p:nvGrpSpPr>
        <p:grpSpPr>
          <a:xfrm>
            <a:off x="6590491" y="1771650"/>
            <a:ext cx="5106209" cy="2547257"/>
            <a:chOff x="0" y="0"/>
            <a:chExt cx="1344845" cy="67088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344845" cy="670883"/>
            </a:xfrm>
            <a:custGeom>
              <a:avLst/>
              <a:gdLst/>
              <a:ahLst/>
              <a:cxnLst/>
              <a:rect l="l" t="t" r="r" b="b"/>
              <a:pathLst>
                <a:path w="1344845" h="670883">
                  <a:moveTo>
                    <a:pt x="672423" y="670883"/>
                  </a:moveTo>
                  <a:lnTo>
                    <a:pt x="1344845" y="0"/>
                  </a:lnTo>
                  <a:lnTo>
                    <a:pt x="0" y="0"/>
                  </a:lnTo>
                  <a:lnTo>
                    <a:pt x="672423" y="670883"/>
                  </a:lnTo>
                  <a:close/>
                </a:path>
              </a:pathLst>
            </a:custGeom>
            <a:solidFill>
              <a:srgbClr val="E03F22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210132" y="9820"/>
              <a:ext cx="924581" cy="3495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 35"/>
          <p:cNvGrpSpPr/>
          <p:nvPr/>
        </p:nvGrpSpPr>
        <p:grpSpPr>
          <a:xfrm rot="-10800000">
            <a:off x="6500438" y="7266470"/>
            <a:ext cx="5106209" cy="2547257"/>
            <a:chOff x="0" y="0"/>
            <a:chExt cx="1344845" cy="67088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344845" cy="670883"/>
            </a:xfrm>
            <a:custGeom>
              <a:avLst/>
              <a:gdLst/>
              <a:ahLst/>
              <a:cxnLst/>
              <a:rect l="l" t="t" r="r" b="b"/>
              <a:pathLst>
                <a:path w="1344845" h="670883">
                  <a:moveTo>
                    <a:pt x="672423" y="670883"/>
                  </a:moveTo>
                  <a:lnTo>
                    <a:pt x="1344845" y="0"/>
                  </a:lnTo>
                  <a:lnTo>
                    <a:pt x="0" y="0"/>
                  </a:lnTo>
                  <a:lnTo>
                    <a:pt x="672423" y="670883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210132" y="9820"/>
              <a:ext cx="924581" cy="3495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8"/>
          <p:cNvGrpSpPr/>
          <p:nvPr/>
        </p:nvGrpSpPr>
        <p:grpSpPr>
          <a:xfrm>
            <a:off x="6235468" y="3126905"/>
            <a:ext cx="5887461" cy="5248523"/>
            <a:chOff x="0" y="0"/>
            <a:chExt cx="1051214" cy="93713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051214" cy="937131"/>
            </a:xfrm>
            <a:custGeom>
              <a:avLst/>
              <a:gdLst/>
              <a:ahLst/>
              <a:cxnLst/>
              <a:rect l="l" t="t" r="r" b="b"/>
              <a:pathLst>
                <a:path w="1051214" h="937131">
                  <a:moveTo>
                    <a:pt x="525607" y="0"/>
                  </a:moveTo>
                  <a:cubicBezTo>
                    <a:pt x="235322" y="0"/>
                    <a:pt x="0" y="209784"/>
                    <a:pt x="0" y="468566"/>
                  </a:cubicBezTo>
                  <a:cubicBezTo>
                    <a:pt x="0" y="727347"/>
                    <a:pt x="235322" y="937131"/>
                    <a:pt x="525607" y="937131"/>
                  </a:cubicBezTo>
                  <a:cubicBezTo>
                    <a:pt x="815892" y="937131"/>
                    <a:pt x="1051214" y="727347"/>
                    <a:pt x="1051214" y="468566"/>
                  </a:cubicBezTo>
                  <a:cubicBezTo>
                    <a:pt x="1051214" y="209784"/>
                    <a:pt x="815892" y="0"/>
                    <a:pt x="525607" y="0"/>
                  </a:cubicBezTo>
                  <a:close/>
                </a:path>
              </a:pathLst>
            </a:custGeom>
            <a:blipFill>
              <a:blip r:embed="rId3" cstate="print"/>
              <a:stretch>
                <a:fillRect l="-16902" r="-16902"/>
              </a:stretch>
            </a:blipFill>
          </p:spPr>
        </p:sp>
      </p:grpSp>
      <p:sp>
        <p:nvSpPr>
          <p:cNvPr id="40" name="TextBox 40"/>
          <p:cNvSpPr txBox="1"/>
          <p:nvPr/>
        </p:nvSpPr>
        <p:spPr>
          <a:xfrm>
            <a:off x="1524000" y="194157"/>
            <a:ext cx="15392400" cy="741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Ризики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та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втрати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для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працівників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в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умовах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воєнного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стану</a:t>
            </a:r>
            <a:endParaRPr lang="en-US" sz="4499" b="1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2203554" y="8339782"/>
            <a:ext cx="5083471" cy="136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припинення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НТСЕР,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рамки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соцдіалогу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національному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028700" y="8327804"/>
            <a:ext cx="4982127" cy="1165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ліберальні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комерціалізація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громадських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85850" y="6459257"/>
            <a:ext cx="4924977" cy="857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Втрата робочого місця та життя внаслідок обстрілів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7577688" y="8429951"/>
            <a:ext cx="2951708" cy="1271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 рівень зарплати і захисту при її  невиплаті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200221" y="1866457"/>
            <a:ext cx="3938905" cy="485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заборона страйків і зібрань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2453926" y="4056261"/>
            <a:ext cx="4655556" cy="924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 контролю Державної інспекції праці робочих місць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963078" y="4446385"/>
            <a:ext cx="5149618" cy="767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роботодавця зупиняти норми колдоговору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12254275" y="1785260"/>
            <a:ext cx="4947068" cy="11741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одержавлення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соцстрахування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страхових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виплат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1028698" y="2185835"/>
            <a:ext cx="5206770" cy="9249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законодавче обмеження трудових прав на період воєнного стану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12484788" y="6350610"/>
            <a:ext cx="4802237" cy="1165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 виплати зарплати бюджетників від закордонної допомоги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9304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87825" y="1428750"/>
            <a:ext cx="2653221" cy="2574771"/>
          </a:xfrm>
          <a:custGeom>
            <a:avLst/>
            <a:gdLst/>
            <a:ahLst/>
            <a:cxnLst/>
            <a:rect l="l" t="t" r="r" b="b"/>
            <a:pathLst>
              <a:path w="2653221" h="2574771">
                <a:moveTo>
                  <a:pt x="0" y="0"/>
                </a:moveTo>
                <a:lnTo>
                  <a:pt x="2653221" y="0"/>
                </a:lnTo>
                <a:lnTo>
                  <a:pt x="2653221" y="2574771"/>
                </a:lnTo>
                <a:lnTo>
                  <a:pt x="0" y="257477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302" b="-12368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33399" y="4444493"/>
            <a:ext cx="5378721" cy="49610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05"/>
              </a:lnSpc>
            </a:pP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Консолідація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профруху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в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рамках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соцдіалогу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СПО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об’єднань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репрезентативних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профспілок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на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національному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рівні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: ФПУ; КВПУ; ФПТУ; ЄДНІСТЬ; ОВАП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262257" y="8528946"/>
            <a:ext cx="9176657" cy="1437736"/>
            <a:chOff x="0" y="0"/>
            <a:chExt cx="2416897" cy="37866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16897" cy="378663"/>
            </a:xfrm>
            <a:custGeom>
              <a:avLst/>
              <a:gdLst/>
              <a:ahLst/>
              <a:cxnLst/>
              <a:rect l="l" t="t" r="r" b="b"/>
              <a:pathLst>
                <a:path w="2416897" h="378663">
                  <a:moveTo>
                    <a:pt x="43026" y="0"/>
                  </a:moveTo>
                  <a:lnTo>
                    <a:pt x="2373871" y="0"/>
                  </a:lnTo>
                  <a:cubicBezTo>
                    <a:pt x="2385282" y="0"/>
                    <a:pt x="2396226" y="4533"/>
                    <a:pt x="2404295" y="12602"/>
                  </a:cubicBezTo>
                  <a:cubicBezTo>
                    <a:pt x="2412364" y="20671"/>
                    <a:pt x="2416897" y="31615"/>
                    <a:pt x="2416897" y="43026"/>
                  </a:cubicBezTo>
                  <a:lnTo>
                    <a:pt x="2416897" y="335637"/>
                  </a:lnTo>
                  <a:cubicBezTo>
                    <a:pt x="2416897" y="359400"/>
                    <a:pt x="2397634" y="378663"/>
                    <a:pt x="2373871" y="378663"/>
                  </a:cubicBezTo>
                  <a:lnTo>
                    <a:pt x="43026" y="378663"/>
                  </a:lnTo>
                  <a:cubicBezTo>
                    <a:pt x="19264" y="378663"/>
                    <a:pt x="0" y="359400"/>
                    <a:pt x="0" y="335637"/>
                  </a:cubicBezTo>
                  <a:lnTo>
                    <a:pt x="0" y="43026"/>
                  </a:lnTo>
                  <a:cubicBezTo>
                    <a:pt x="0" y="19264"/>
                    <a:pt x="19264" y="0"/>
                    <a:pt x="43026" y="0"/>
                  </a:cubicBez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416897" cy="4167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254241" y="8224146"/>
            <a:ext cx="2612174" cy="2027748"/>
            <a:chOff x="0" y="0"/>
            <a:chExt cx="104706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47060" cy="812800"/>
            </a:xfrm>
            <a:custGeom>
              <a:avLst/>
              <a:gdLst/>
              <a:ahLst/>
              <a:cxnLst/>
              <a:rect l="l" t="t" r="r" b="b"/>
              <a:pathLst>
                <a:path w="1047060" h="812800">
                  <a:moveTo>
                    <a:pt x="523530" y="0"/>
                  </a:moveTo>
                  <a:cubicBezTo>
                    <a:pt x="234392" y="0"/>
                    <a:pt x="0" y="181951"/>
                    <a:pt x="0" y="406400"/>
                  </a:cubicBezTo>
                  <a:cubicBezTo>
                    <a:pt x="0" y="630849"/>
                    <a:pt x="234392" y="812800"/>
                    <a:pt x="523530" y="812800"/>
                  </a:cubicBezTo>
                  <a:cubicBezTo>
                    <a:pt x="812668" y="812800"/>
                    <a:pt x="1047060" y="630849"/>
                    <a:pt x="1047060" y="406400"/>
                  </a:cubicBezTo>
                  <a:cubicBezTo>
                    <a:pt x="1047060" y="181951"/>
                    <a:pt x="812668" y="0"/>
                    <a:pt x="523530" y="0"/>
                  </a:cubicBezTo>
                  <a:close/>
                </a:path>
              </a:pathLst>
            </a:custGeom>
            <a:blipFill>
              <a:blip r:embed="rId3" cstate="print"/>
              <a:stretch>
                <a:fillRect l="-29899" t="-18575" r="-8256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8262257" y="6166746"/>
            <a:ext cx="9176657" cy="1437736"/>
            <a:chOff x="0" y="0"/>
            <a:chExt cx="2416897" cy="37866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16897" cy="378663"/>
            </a:xfrm>
            <a:custGeom>
              <a:avLst/>
              <a:gdLst/>
              <a:ahLst/>
              <a:cxnLst/>
              <a:rect l="l" t="t" r="r" b="b"/>
              <a:pathLst>
                <a:path w="2416897" h="378663">
                  <a:moveTo>
                    <a:pt x="43026" y="0"/>
                  </a:moveTo>
                  <a:lnTo>
                    <a:pt x="2373871" y="0"/>
                  </a:lnTo>
                  <a:cubicBezTo>
                    <a:pt x="2385282" y="0"/>
                    <a:pt x="2396226" y="4533"/>
                    <a:pt x="2404295" y="12602"/>
                  </a:cubicBezTo>
                  <a:cubicBezTo>
                    <a:pt x="2412364" y="20671"/>
                    <a:pt x="2416897" y="31615"/>
                    <a:pt x="2416897" y="43026"/>
                  </a:cubicBezTo>
                  <a:lnTo>
                    <a:pt x="2416897" y="335637"/>
                  </a:lnTo>
                  <a:cubicBezTo>
                    <a:pt x="2416897" y="359400"/>
                    <a:pt x="2397634" y="378663"/>
                    <a:pt x="2373871" y="378663"/>
                  </a:cubicBezTo>
                  <a:lnTo>
                    <a:pt x="43026" y="378663"/>
                  </a:lnTo>
                  <a:cubicBezTo>
                    <a:pt x="19264" y="378663"/>
                    <a:pt x="0" y="359400"/>
                    <a:pt x="0" y="335637"/>
                  </a:cubicBezTo>
                  <a:lnTo>
                    <a:pt x="0" y="43026"/>
                  </a:lnTo>
                  <a:cubicBezTo>
                    <a:pt x="0" y="19264"/>
                    <a:pt x="19264" y="0"/>
                    <a:pt x="43026" y="0"/>
                  </a:cubicBez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416897" cy="4167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254241" y="5861946"/>
            <a:ext cx="2612174" cy="2027748"/>
            <a:chOff x="0" y="0"/>
            <a:chExt cx="104706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47060" cy="812800"/>
            </a:xfrm>
            <a:custGeom>
              <a:avLst/>
              <a:gdLst/>
              <a:ahLst/>
              <a:cxnLst/>
              <a:rect l="l" t="t" r="r" b="b"/>
              <a:pathLst>
                <a:path w="1047060" h="812800">
                  <a:moveTo>
                    <a:pt x="523530" y="0"/>
                  </a:moveTo>
                  <a:cubicBezTo>
                    <a:pt x="234392" y="0"/>
                    <a:pt x="0" y="181951"/>
                    <a:pt x="0" y="406400"/>
                  </a:cubicBezTo>
                  <a:cubicBezTo>
                    <a:pt x="0" y="630849"/>
                    <a:pt x="234392" y="812800"/>
                    <a:pt x="523530" y="812800"/>
                  </a:cubicBezTo>
                  <a:cubicBezTo>
                    <a:pt x="812668" y="812800"/>
                    <a:pt x="1047060" y="630849"/>
                    <a:pt x="1047060" y="406400"/>
                  </a:cubicBezTo>
                  <a:cubicBezTo>
                    <a:pt x="1047060" y="181951"/>
                    <a:pt x="812668" y="0"/>
                    <a:pt x="523530" y="0"/>
                  </a:cubicBezTo>
                  <a:close/>
                </a:path>
              </a:pathLst>
            </a:custGeom>
            <a:blipFill>
              <a:blip r:embed="rId4" cstate="print"/>
              <a:stretch>
                <a:fillRect l="-44902" t="-31452" r="-122522" b="-98071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8262257" y="3897075"/>
            <a:ext cx="9176657" cy="1437736"/>
            <a:chOff x="0" y="0"/>
            <a:chExt cx="2416897" cy="37866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416897" cy="378663"/>
            </a:xfrm>
            <a:custGeom>
              <a:avLst/>
              <a:gdLst/>
              <a:ahLst/>
              <a:cxnLst/>
              <a:rect l="l" t="t" r="r" b="b"/>
              <a:pathLst>
                <a:path w="2416897" h="378663">
                  <a:moveTo>
                    <a:pt x="43026" y="0"/>
                  </a:moveTo>
                  <a:lnTo>
                    <a:pt x="2373871" y="0"/>
                  </a:lnTo>
                  <a:cubicBezTo>
                    <a:pt x="2385282" y="0"/>
                    <a:pt x="2396226" y="4533"/>
                    <a:pt x="2404295" y="12602"/>
                  </a:cubicBezTo>
                  <a:cubicBezTo>
                    <a:pt x="2412364" y="20671"/>
                    <a:pt x="2416897" y="31615"/>
                    <a:pt x="2416897" y="43026"/>
                  </a:cubicBezTo>
                  <a:lnTo>
                    <a:pt x="2416897" y="335637"/>
                  </a:lnTo>
                  <a:cubicBezTo>
                    <a:pt x="2416897" y="359400"/>
                    <a:pt x="2397634" y="378663"/>
                    <a:pt x="2373871" y="378663"/>
                  </a:cubicBezTo>
                  <a:lnTo>
                    <a:pt x="43026" y="378663"/>
                  </a:lnTo>
                  <a:cubicBezTo>
                    <a:pt x="19264" y="378663"/>
                    <a:pt x="0" y="359400"/>
                    <a:pt x="0" y="335637"/>
                  </a:cubicBezTo>
                  <a:lnTo>
                    <a:pt x="0" y="43026"/>
                  </a:lnTo>
                  <a:cubicBezTo>
                    <a:pt x="0" y="19264"/>
                    <a:pt x="19264" y="0"/>
                    <a:pt x="43026" y="0"/>
                  </a:cubicBez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2416897" cy="4167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254241" y="3592275"/>
            <a:ext cx="2612174" cy="2027748"/>
            <a:chOff x="0" y="0"/>
            <a:chExt cx="104706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047060" cy="812800"/>
            </a:xfrm>
            <a:custGeom>
              <a:avLst/>
              <a:gdLst/>
              <a:ahLst/>
              <a:cxnLst/>
              <a:rect l="l" t="t" r="r" b="b"/>
              <a:pathLst>
                <a:path w="1047060" h="812800">
                  <a:moveTo>
                    <a:pt x="523530" y="0"/>
                  </a:moveTo>
                  <a:cubicBezTo>
                    <a:pt x="234392" y="0"/>
                    <a:pt x="0" y="181951"/>
                    <a:pt x="0" y="406400"/>
                  </a:cubicBezTo>
                  <a:cubicBezTo>
                    <a:pt x="0" y="630849"/>
                    <a:pt x="234392" y="812800"/>
                    <a:pt x="523530" y="812800"/>
                  </a:cubicBezTo>
                  <a:cubicBezTo>
                    <a:pt x="812668" y="812800"/>
                    <a:pt x="1047060" y="630849"/>
                    <a:pt x="1047060" y="406400"/>
                  </a:cubicBezTo>
                  <a:cubicBezTo>
                    <a:pt x="1047060" y="181951"/>
                    <a:pt x="812668" y="0"/>
                    <a:pt x="523530" y="0"/>
                  </a:cubicBezTo>
                  <a:close/>
                </a:path>
              </a:pathLst>
            </a:custGeom>
            <a:blipFill>
              <a:blip r:embed="rId5" cstate="print"/>
              <a:stretch>
                <a:fillRect l="-10756" r="-31441" b="-22045"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6254241" y="1428750"/>
            <a:ext cx="11184674" cy="2027748"/>
            <a:chOff x="0" y="0"/>
            <a:chExt cx="14912898" cy="2703664"/>
          </a:xfrm>
        </p:grpSpPr>
        <p:grpSp>
          <p:nvGrpSpPr>
            <p:cNvPr id="25" name="Group 25"/>
            <p:cNvGrpSpPr/>
            <p:nvPr/>
          </p:nvGrpSpPr>
          <p:grpSpPr>
            <a:xfrm>
              <a:off x="2677355" y="406400"/>
              <a:ext cx="12235543" cy="1916982"/>
              <a:chOff x="0" y="0"/>
              <a:chExt cx="2416897" cy="378663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2416897" cy="378663"/>
              </a:xfrm>
              <a:custGeom>
                <a:avLst/>
                <a:gdLst/>
                <a:ahLst/>
                <a:cxnLst/>
                <a:rect l="l" t="t" r="r" b="b"/>
                <a:pathLst>
                  <a:path w="2416897" h="378663">
                    <a:moveTo>
                      <a:pt x="43026" y="0"/>
                    </a:moveTo>
                    <a:lnTo>
                      <a:pt x="2373871" y="0"/>
                    </a:lnTo>
                    <a:cubicBezTo>
                      <a:pt x="2385282" y="0"/>
                      <a:pt x="2396226" y="4533"/>
                      <a:pt x="2404295" y="12602"/>
                    </a:cubicBezTo>
                    <a:cubicBezTo>
                      <a:pt x="2412364" y="20671"/>
                      <a:pt x="2416897" y="31615"/>
                      <a:pt x="2416897" y="43026"/>
                    </a:cubicBezTo>
                    <a:lnTo>
                      <a:pt x="2416897" y="335637"/>
                    </a:lnTo>
                    <a:cubicBezTo>
                      <a:pt x="2416897" y="359400"/>
                      <a:pt x="2397634" y="378663"/>
                      <a:pt x="2373871" y="378663"/>
                    </a:cubicBezTo>
                    <a:lnTo>
                      <a:pt x="43026" y="378663"/>
                    </a:lnTo>
                    <a:cubicBezTo>
                      <a:pt x="19264" y="378663"/>
                      <a:pt x="0" y="359400"/>
                      <a:pt x="0" y="335637"/>
                    </a:cubicBezTo>
                    <a:lnTo>
                      <a:pt x="0" y="43026"/>
                    </a:lnTo>
                    <a:cubicBezTo>
                      <a:pt x="0" y="19264"/>
                      <a:pt x="19264" y="0"/>
                      <a:pt x="43026" y="0"/>
                    </a:cubicBezTo>
                    <a:close/>
                  </a:path>
                </a:pathLst>
              </a:custGeom>
              <a:solidFill>
                <a:srgbClr val="15D2A3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38100"/>
                <a:ext cx="2416897" cy="41676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0" y="0"/>
              <a:ext cx="3482898" cy="2703664"/>
              <a:chOff x="0" y="0"/>
              <a:chExt cx="1047060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04706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7060" h="812800">
                    <a:moveTo>
                      <a:pt x="523530" y="0"/>
                    </a:moveTo>
                    <a:cubicBezTo>
                      <a:pt x="234392" y="0"/>
                      <a:pt x="0" y="181951"/>
                      <a:pt x="0" y="406400"/>
                    </a:cubicBezTo>
                    <a:cubicBezTo>
                      <a:pt x="0" y="630849"/>
                      <a:pt x="234392" y="812800"/>
                      <a:pt x="523530" y="812800"/>
                    </a:cubicBezTo>
                    <a:cubicBezTo>
                      <a:pt x="812668" y="812800"/>
                      <a:pt x="1047060" y="630849"/>
                      <a:pt x="1047060" y="406400"/>
                    </a:cubicBezTo>
                    <a:cubicBezTo>
                      <a:pt x="1047060" y="181951"/>
                      <a:pt x="812668" y="0"/>
                      <a:pt x="523530" y="0"/>
                    </a:cubicBezTo>
                    <a:close/>
                  </a:path>
                </a:pathLst>
              </a:custGeom>
              <a:blipFill>
                <a:blip r:embed="rId6" cstate="print"/>
                <a:stretch>
                  <a:fillRect t="-20908" b="-72444"/>
                </a:stretch>
              </a:blipFill>
            </p:spPr>
          </p:sp>
        </p:grpSp>
      </p:grpSp>
      <p:sp>
        <p:nvSpPr>
          <p:cNvPr id="30" name="TextBox 30"/>
          <p:cNvSpPr txBox="1"/>
          <p:nvPr/>
        </p:nvSpPr>
        <p:spPr>
          <a:xfrm>
            <a:off x="8531102" y="1638301"/>
            <a:ext cx="8638967" cy="1500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3"/>
              </a:lnSpc>
            </a:pPr>
            <a:r>
              <a:rPr lang="en-US" sz="2795" dirty="0">
                <a:solidFill>
                  <a:srgbClr val="000000"/>
                </a:solidFill>
                <a:latin typeface="Open Sans Bold"/>
              </a:rPr>
              <a:t>З </a:t>
            </a:r>
            <a:r>
              <a:rPr lang="en-US" sz="2795" dirty="0" err="1">
                <a:solidFill>
                  <a:srgbClr val="000000"/>
                </a:solidFill>
                <a:latin typeface="Open Sans Bold"/>
              </a:rPr>
              <a:t>питань</a:t>
            </a:r>
            <a:r>
              <a:rPr lang="en-US" sz="2795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795" dirty="0" err="1">
                <a:solidFill>
                  <a:srgbClr val="000000"/>
                </a:solidFill>
                <a:latin typeface="Open Sans Bold"/>
              </a:rPr>
              <a:t>економічного</a:t>
            </a:r>
            <a:r>
              <a:rPr lang="en-US" sz="2795" dirty="0">
                <a:solidFill>
                  <a:srgbClr val="000000"/>
                </a:solidFill>
                <a:latin typeface="Open Sans Bold"/>
              </a:rPr>
              <a:t> і </a:t>
            </a:r>
            <a:r>
              <a:rPr lang="en-US" sz="2795" dirty="0" err="1">
                <a:solidFill>
                  <a:srgbClr val="000000"/>
                </a:solidFill>
                <a:latin typeface="Open Sans Bold"/>
              </a:rPr>
              <a:t>соціального</a:t>
            </a:r>
            <a:r>
              <a:rPr lang="en-US" sz="2795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795" dirty="0" err="1">
                <a:solidFill>
                  <a:srgbClr val="000000"/>
                </a:solidFill>
                <a:latin typeface="Open Sans Bold"/>
              </a:rPr>
              <a:t>розвитку</a:t>
            </a:r>
            <a:r>
              <a:rPr lang="uk-UA" sz="2795" dirty="0">
                <a:solidFill>
                  <a:srgbClr val="000000"/>
                </a:solidFill>
                <a:latin typeface="Open Sans Bold"/>
              </a:rPr>
              <a:t> та трудових відносин</a:t>
            </a:r>
            <a:r>
              <a:rPr lang="en-US" sz="2795" dirty="0">
                <a:solidFill>
                  <a:srgbClr val="000000"/>
                </a:solidFill>
                <a:latin typeface="Open Sans Bold"/>
              </a:rPr>
              <a:t> в </a:t>
            </a:r>
            <a:r>
              <a:rPr lang="en-US" sz="2795" dirty="0" err="1">
                <a:solidFill>
                  <a:srgbClr val="000000"/>
                </a:solidFill>
                <a:latin typeface="Open Sans Bold"/>
              </a:rPr>
              <a:t>період</a:t>
            </a:r>
            <a:r>
              <a:rPr lang="en-US" sz="2795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795" dirty="0" err="1">
                <a:solidFill>
                  <a:srgbClr val="000000"/>
                </a:solidFill>
                <a:latin typeface="Open Sans Bold"/>
              </a:rPr>
              <a:t>воєнного</a:t>
            </a:r>
            <a:r>
              <a:rPr lang="en-US" sz="2795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795" dirty="0" err="1">
                <a:solidFill>
                  <a:srgbClr val="000000"/>
                </a:solidFill>
                <a:latin typeface="Open Sans Bold"/>
              </a:rPr>
              <a:t>стану</a:t>
            </a:r>
            <a:endParaRPr lang="en-US" sz="2795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8799947" y="4087778"/>
            <a:ext cx="8638967" cy="979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3"/>
              </a:lnSpc>
            </a:pPr>
            <a:r>
              <a:rPr lang="en-US" sz="2795">
                <a:solidFill>
                  <a:srgbClr val="000000"/>
                </a:solidFill>
                <a:latin typeface="Open Sans Bold"/>
              </a:rPr>
              <a:t>З питань захисту прав та інтересів працівників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620333" y="6527887"/>
            <a:ext cx="8638967" cy="482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3"/>
              </a:lnSpc>
            </a:pPr>
            <a:r>
              <a:rPr lang="en-US" sz="2795">
                <a:solidFill>
                  <a:srgbClr val="000000"/>
                </a:solidFill>
                <a:latin typeface="Open Sans Bold"/>
              </a:rPr>
              <a:t>З питань євроінтеграції України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799947" y="8775519"/>
            <a:ext cx="8638967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3"/>
              </a:lnSpc>
            </a:pPr>
            <a:r>
              <a:rPr lang="en-US" sz="2795" dirty="0">
                <a:solidFill>
                  <a:srgbClr val="000000"/>
                </a:solidFill>
                <a:latin typeface="Open Sans Bold"/>
              </a:rPr>
              <a:t>З </a:t>
            </a:r>
            <a:r>
              <a:rPr lang="en-US" sz="2795" dirty="0" err="1">
                <a:solidFill>
                  <a:srgbClr val="000000"/>
                </a:solidFill>
                <a:latin typeface="Open Sans Bold"/>
              </a:rPr>
              <a:t>питань</a:t>
            </a:r>
            <a:r>
              <a:rPr lang="en-US" sz="2795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795" dirty="0" err="1">
                <a:solidFill>
                  <a:srgbClr val="000000"/>
                </a:solidFill>
                <a:latin typeface="Open Sans Bold"/>
              </a:rPr>
              <a:t>відбудови</a:t>
            </a:r>
            <a:r>
              <a:rPr lang="uk-UA" sz="2795" dirty="0">
                <a:solidFill>
                  <a:srgbClr val="000000"/>
                </a:solidFill>
                <a:latin typeface="Open Sans Bold"/>
              </a:rPr>
              <a:t>, реконструкції</a:t>
            </a:r>
            <a:r>
              <a:rPr lang="en-US" sz="2795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795" dirty="0" err="1">
                <a:solidFill>
                  <a:srgbClr val="000000"/>
                </a:solidFill>
                <a:latin typeface="Open Sans Bold"/>
              </a:rPr>
              <a:t>та</a:t>
            </a:r>
            <a:r>
              <a:rPr lang="en-US" sz="2795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795" dirty="0" err="1">
                <a:solidFill>
                  <a:srgbClr val="000000"/>
                </a:solidFill>
                <a:latin typeface="Open Sans Bold"/>
              </a:rPr>
              <a:t>оновлення</a:t>
            </a:r>
            <a:r>
              <a:rPr lang="en-US" sz="2795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795" dirty="0" err="1">
                <a:solidFill>
                  <a:srgbClr val="000000"/>
                </a:solidFill>
                <a:latin typeface="Open Sans Bold"/>
              </a:rPr>
              <a:t>України</a:t>
            </a:r>
            <a:endParaRPr lang="en-US" sz="2795" dirty="0">
              <a:solidFill>
                <a:srgbClr val="000000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7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12220050"/>
              </p:ext>
            </p:extLst>
          </p:nvPr>
        </p:nvGraphicFramePr>
        <p:xfrm>
          <a:off x="450737" y="1783283"/>
          <a:ext cx="17386526" cy="8043975"/>
        </p:xfrm>
        <a:graphic>
          <a:graphicData uri="http://schemas.openxmlformats.org/drawingml/2006/table">
            <a:tbl>
              <a:tblPr/>
              <a:tblGrid>
                <a:gridCol w="12657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1208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058827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20654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відбудови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України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робота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урядових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групах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комітетах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2799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,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взаємодія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бізнес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структурами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ТНК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4359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</a:rPr>
                        <a:t>2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20654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</a:rPr>
                        <a:t>3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Реформування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законодавства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України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частині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трудових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відносин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,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соціальної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політики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економіки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забезпечення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свобод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громадян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(~</a:t>
                      </a:r>
                      <a:r>
                        <a:rPr lang="en-US" sz="2799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2799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тис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НПА)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20654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</a:rPr>
                        <a:t>4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Соціально-психологічна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підтримка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працівників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Використання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майнового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комплексу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ФПУ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фізичної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реабілітації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постраждалих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58827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</a:rPr>
                        <a:t>5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Freeform 8"/>
          <p:cNvSpPr/>
          <p:nvPr/>
        </p:nvSpPr>
        <p:spPr>
          <a:xfrm>
            <a:off x="336096" y="1393089"/>
            <a:ext cx="1347107" cy="1307276"/>
          </a:xfrm>
          <a:custGeom>
            <a:avLst/>
            <a:gdLst/>
            <a:ahLst/>
            <a:cxnLst/>
            <a:rect l="l" t="t" r="r" b="b"/>
            <a:pathLst>
              <a:path w="1347107" h="1307276">
                <a:moveTo>
                  <a:pt x="0" y="0"/>
                </a:moveTo>
                <a:lnTo>
                  <a:pt x="1347108" y="0"/>
                </a:lnTo>
                <a:lnTo>
                  <a:pt x="1347108" y="1307276"/>
                </a:lnTo>
                <a:lnTo>
                  <a:pt x="0" y="130727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302" b="-12368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93246" y="1684777"/>
            <a:ext cx="17386527" cy="74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 b="1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Національні</a:t>
            </a:r>
            <a:r>
              <a:rPr lang="en-US" sz="4499" b="1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програми</a:t>
            </a:r>
            <a:r>
              <a:rPr lang="en-US" sz="4499" b="1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і</a:t>
            </a:r>
            <a:r>
              <a:rPr lang="en-US" sz="4499" b="1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завдання</a:t>
            </a:r>
            <a:r>
              <a:rPr lang="en-US" sz="4499" b="1" dirty="0">
                <a:solidFill>
                  <a:srgbClr val="FEFFFE"/>
                </a:solidFill>
                <a:latin typeface="Times New Roman" panose="02020603050405020304" pitchFamily="18" charset="0"/>
              </a:rPr>
              <a:t> ФПУ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94114" y="8764905"/>
            <a:ext cx="15885659" cy="9768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Органайзинг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деокупованих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територіях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прилеглих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зони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бойових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дій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Внутрішня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модернізація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ФПУ,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робота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групи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високого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рівня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94114" y="4496435"/>
            <a:ext cx="1588565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000000"/>
                </a:solidFill>
                <a:latin typeface="Open Sans"/>
              </a:rPr>
              <a:t>Євроінтеграція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(</a:t>
            </a:r>
            <a:r>
              <a:rPr lang="en-US" sz="3000" b="1" dirty="0">
                <a:solidFill>
                  <a:srgbClr val="000000"/>
                </a:solidFill>
                <a:latin typeface="Open Sans"/>
              </a:rPr>
              <a:t>29 </a:t>
            </a:r>
            <a:r>
              <a:rPr lang="en-US" sz="3000" b="1" dirty="0" err="1">
                <a:solidFill>
                  <a:srgbClr val="000000"/>
                </a:solidFill>
                <a:latin typeface="Open Sans"/>
              </a:rPr>
              <a:t>тисяч</a:t>
            </a:r>
            <a:r>
              <a:rPr lang="en-US" sz="3000" b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НПА, </a:t>
            </a:r>
            <a:r>
              <a:rPr lang="en-US" sz="3000" dirty="0" err="1">
                <a:solidFill>
                  <a:srgbClr val="000000"/>
                </a:solidFill>
                <a:latin typeface="Open Sans"/>
              </a:rPr>
              <a:t>потреба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"/>
              </a:rPr>
              <a:t>створення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"/>
              </a:rPr>
              <a:t>нового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"/>
              </a:rPr>
              <a:t>підрозділу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"/>
              </a:rPr>
              <a:t>в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"/>
              </a:rPr>
              <a:t>апараті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ФПУ)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56388"/>
            <a:ext cx="18288000" cy="1285088"/>
            <a:chOff x="0" y="0"/>
            <a:chExt cx="4816593" cy="3384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38459"/>
            </a:xfrm>
            <a:custGeom>
              <a:avLst/>
              <a:gdLst/>
              <a:ahLst/>
              <a:cxnLst/>
              <a:rect l="l" t="t" r="r" b="b"/>
              <a:pathLst>
                <a:path w="4816592" h="338459">
                  <a:moveTo>
                    <a:pt x="0" y="0"/>
                  </a:moveTo>
                  <a:lnTo>
                    <a:pt x="4816592" y="0"/>
                  </a:lnTo>
                  <a:lnTo>
                    <a:pt x="4816592" y="338459"/>
                  </a:lnTo>
                  <a:lnTo>
                    <a:pt x="0" y="338459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3765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85850" y="224231"/>
            <a:ext cx="6143369" cy="476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Вересень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119242" y="233756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7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27204442"/>
              </p:ext>
            </p:extLst>
          </p:nvPr>
        </p:nvGraphicFramePr>
        <p:xfrm>
          <a:off x="-40508" y="1213195"/>
          <a:ext cx="18288000" cy="9279986"/>
        </p:xfrm>
        <a:graphic>
          <a:graphicData uri="http://schemas.openxmlformats.org/drawingml/2006/table">
            <a:tbl>
              <a:tblPr/>
              <a:tblGrid>
                <a:gridCol w="13464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415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09416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Забезпечення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стійкості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та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інституційної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спроможності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uk-UA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профспілкового центру 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ФПУ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під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час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воєнного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стану</a:t>
                      </a:r>
                      <a:endParaRPr lang="en-US" sz="3200" b="1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9416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uk-UA" sz="2799" dirty="0">
                          <a:solidFill>
                            <a:srgbClr val="000000"/>
                          </a:solidFill>
                          <a:latin typeface="Agrandir Wide Bold"/>
                        </a:rPr>
                        <a:t>  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grandir Wide Bold"/>
                        </a:rPr>
                        <a:t>8,5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grandir Wide Bold"/>
                        </a:rPr>
                        <a:t>тис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grandir Wide Bold"/>
                        </a:rPr>
                        <a:t>.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листів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та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звернень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з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профспілкової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діяльності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.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9416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>
                          <a:solidFill>
                            <a:srgbClr val="FFFFFF"/>
                          </a:solidFill>
                          <a:latin typeface="Agrandir Wide Bold"/>
                        </a:rPr>
                        <a:t>2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uk-UA" sz="1100" dirty="0"/>
                        <a:t> 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9416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9416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4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8348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4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8348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4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40974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Оновлення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діяльності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ФПУ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відповідно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до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вимог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членства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в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міжнародних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об’єднаннях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.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Freeform 8"/>
          <p:cNvSpPr/>
          <p:nvPr/>
        </p:nvSpPr>
        <p:spPr>
          <a:xfrm>
            <a:off x="0" y="1028700"/>
            <a:ext cx="1314465" cy="1275599"/>
          </a:xfrm>
          <a:custGeom>
            <a:avLst/>
            <a:gdLst/>
            <a:ahLst/>
            <a:cxnLst/>
            <a:rect l="l" t="t" r="r" b="b"/>
            <a:pathLst>
              <a:path w="1314465" h="1275599">
                <a:moveTo>
                  <a:pt x="0" y="0"/>
                </a:moveTo>
                <a:lnTo>
                  <a:pt x="1314465" y="0"/>
                </a:lnTo>
                <a:lnTo>
                  <a:pt x="1314465" y="1275599"/>
                </a:lnTo>
                <a:lnTo>
                  <a:pt x="0" y="127559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302" b="-12368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265709" y="8208192"/>
            <a:ext cx="7573491" cy="469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Навчання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профактиву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і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комунікаційна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робота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14465" y="7014911"/>
            <a:ext cx="6838935" cy="469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Міжнародна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робота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на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підтримку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України</a:t>
            </a:r>
            <a:endParaRPr lang="en-US" sz="2799" dirty="0">
              <a:solidFill>
                <a:srgbClr val="000000"/>
              </a:solidFill>
              <a:latin typeface="Canva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14465" y="5853188"/>
            <a:ext cx="10591800" cy="469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Координація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роботи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профспілкової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сторони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в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рамках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СПО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і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НТСЕР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81843" y="4626610"/>
            <a:ext cx="16197943" cy="976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Підримка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дієвості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колдоговірних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відносин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: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Генугода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,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галузеві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- 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98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,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територіальні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-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25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,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колдоговорів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-  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43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тис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.</a:t>
            </a:r>
            <a:r>
              <a:rPr lang="uk-UA" sz="2799" dirty="0">
                <a:solidFill>
                  <a:srgbClr val="000000"/>
                </a:solidFill>
                <a:latin typeface="Canva Sans"/>
              </a:rPr>
              <a:t>, які охоплюють 5 млн. працівників </a:t>
            </a:r>
            <a:endParaRPr lang="en-US" sz="2799" dirty="0">
              <a:solidFill>
                <a:srgbClr val="000000"/>
              </a:solidFill>
              <a:latin typeface="Canva Sa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62000" y="3695701"/>
            <a:ext cx="12649200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00000"/>
                </a:solidFill>
                <a:latin typeface="Canva Sans Bold"/>
              </a:rPr>
              <a:t>2, 6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тис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. 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НПА в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рамках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соцдіалогу</a:t>
            </a:r>
            <a:r>
              <a:rPr lang="uk-UA" sz="2799" dirty="0">
                <a:solidFill>
                  <a:srgbClr val="000000"/>
                </a:solidFill>
                <a:latin typeface="Canva Sans"/>
              </a:rPr>
              <a:t> з урядом, парламентом, іншими </a:t>
            </a:r>
            <a:endParaRPr lang="en-US" sz="2799" dirty="0">
              <a:solidFill>
                <a:srgbClr val="000000"/>
              </a:solidFill>
              <a:latin typeface="Canva Sans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3518405117"/>
              </p:ext>
            </p:extLst>
          </p:nvPr>
        </p:nvGraphicFramePr>
        <p:xfrm>
          <a:off x="1870364" y="2140527"/>
          <a:ext cx="14713527" cy="826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76600" y="1494196"/>
            <a:ext cx="1290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uk-UA" sz="3600" b="1" dirty="0">
                <a:solidFill>
                  <a:srgbClr val="0070C0"/>
                </a:solidFill>
                <a:latin typeface="Arial Black" panose="020B0A04020102020204" pitchFamily="34" charset="0"/>
              </a:rPr>
              <a:t>Основні пріоритети діяльності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="" xmlns:a16="http://schemas.microsoft.com/office/drawing/2014/main" id="{31834880-28F3-96F4-586D-35EF08AEC5B3}"/>
              </a:ext>
            </a:extLst>
          </p:cNvPr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>
              <a:extLst>
                <a:ext uri="{FF2B5EF4-FFF2-40B4-BE49-F238E27FC236}">
                  <a16:creationId xmlns="" xmlns:a16="http://schemas.microsoft.com/office/drawing/2014/main" id="{943B5CC9-4682-09A0-E1B6-BD0C9CDC389B}"/>
                </a:ext>
              </a:extLst>
            </p:cNvPr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="" xmlns:a16="http://schemas.microsoft.com/office/drawing/2014/main" id="{A26CA953-AE32-FCE5-43C3-E50502CD8980}"/>
                </a:ext>
              </a:extLst>
            </p:cNvPr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12">
            <a:extLst>
              <a:ext uri="{FF2B5EF4-FFF2-40B4-BE49-F238E27FC236}">
                <a16:creationId xmlns="" xmlns:a16="http://schemas.microsoft.com/office/drawing/2014/main" id="{07AA36D3-044B-F83B-F766-4FD4E45853F2}"/>
              </a:ext>
            </a:extLst>
          </p:cNvPr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15">
            <a:extLst>
              <a:ext uri="{FF2B5EF4-FFF2-40B4-BE49-F238E27FC236}">
                <a16:creationId xmlns="" xmlns:a16="http://schemas.microsoft.com/office/drawing/2014/main" id="{ABAAA224-E2B4-44E8-16ED-33C2A84D0D95}"/>
              </a:ext>
            </a:extLst>
          </p:cNvPr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967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3719274812"/>
              </p:ext>
            </p:extLst>
          </p:nvPr>
        </p:nvGraphicFramePr>
        <p:xfrm>
          <a:off x="1870364" y="2026227"/>
          <a:ext cx="14713527" cy="826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18853" y="1714406"/>
            <a:ext cx="13216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uk-UA" sz="3600" b="1" dirty="0">
                <a:solidFill>
                  <a:srgbClr val="0070C0"/>
                </a:solidFill>
                <a:latin typeface="Arial Black" panose="020B0A04020102020204" pitchFamily="34" charset="0"/>
              </a:rPr>
              <a:t>Основні пріоритети діяльності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="" xmlns:a16="http://schemas.microsoft.com/office/drawing/2014/main" id="{E996298E-B322-3CFB-5187-05F81BA3B7A2}"/>
              </a:ext>
            </a:extLst>
          </p:cNvPr>
          <p:cNvGrpSpPr/>
          <p:nvPr/>
        </p:nvGrpSpPr>
        <p:grpSpPr>
          <a:xfrm>
            <a:off x="0" y="0"/>
            <a:ext cx="18288000" cy="1562100"/>
            <a:chOff x="0" y="0"/>
            <a:chExt cx="4816593" cy="390766"/>
          </a:xfrm>
        </p:grpSpPr>
        <p:sp>
          <p:nvSpPr>
            <p:cNvPr id="3" name="Freeform 3">
              <a:extLst>
                <a:ext uri="{FF2B5EF4-FFF2-40B4-BE49-F238E27FC236}">
                  <a16:creationId xmlns="" xmlns:a16="http://schemas.microsoft.com/office/drawing/2014/main" id="{3C59C509-A73F-6B61-EC8F-F4F7FF239381}"/>
                </a:ext>
              </a:extLst>
            </p:cNvPr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="" xmlns:a16="http://schemas.microsoft.com/office/drawing/2014/main" id="{FBA6FA3C-9B1B-CBF7-2036-F137F063BC1D}"/>
                </a:ext>
              </a:extLst>
            </p:cNvPr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12">
            <a:extLst>
              <a:ext uri="{FF2B5EF4-FFF2-40B4-BE49-F238E27FC236}">
                <a16:creationId xmlns="" xmlns:a16="http://schemas.microsoft.com/office/drawing/2014/main" id="{20854C60-BA6A-8991-C60D-F0005A3BC55D}"/>
              </a:ext>
            </a:extLst>
          </p:cNvPr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15">
            <a:extLst>
              <a:ext uri="{FF2B5EF4-FFF2-40B4-BE49-F238E27FC236}">
                <a16:creationId xmlns="" xmlns:a16="http://schemas.microsoft.com/office/drawing/2014/main" id="{E76F8D27-763F-6356-6DA2-F3A1EAC6E69C}"/>
              </a:ext>
            </a:extLst>
          </p:cNvPr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7586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14701" y="5386831"/>
            <a:ext cx="5555412" cy="1401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Голова</a:t>
            </a:r>
            <a:r>
              <a:rPr lang="en-US" sz="3999" b="1" dirty="0">
                <a:solidFill>
                  <a:srgbClr val="00356D"/>
                </a:solidFill>
                <a:latin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Федерації</a:t>
            </a:r>
            <a:r>
              <a:rPr lang="en-US" sz="3999" b="1" dirty="0">
                <a:solidFill>
                  <a:srgbClr val="00356D"/>
                </a:solidFill>
                <a:latin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3999" b="1" dirty="0">
                <a:solidFill>
                  <a:srgbClr val="00356D"/>
                </a:solidFill>
                <a:latin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України</a:t>
            </a:r>
            <a:endParaRPr lang="en-US" sz="3999" b="1" dirty="0">
              <a:solidFill>
                <a:srgbClr val="00356D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776125" y="2147649"/>
            <a:ext cx="1347107" cy="1307276"/>
          </a:xfrm>
          <a:custGeom>
            <a:avLst/>
            <a:gdLst/>
            <a:ahLst/>
            <a:cxnLst/>
            <a:rect l="l" t="t" r="r" b="b"/>
            <a:pathLst>
              <a:path w="1347107" h="1307276">
                <a:moveTo>
                  <a:pt x="0" y="0"/>
                </a:moveTo>
                <a:lnTo>
                  <a:pt x="1347107" y="0"/>
                </a:lnTo>
                <a:lnTo>
                  <a:pt x="1347107" y="1307276"/>
                </a:lnTo>
                <a:lnTo>
                  <a:pt x="0" y="1307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t="-302" b="-12368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uk-UA" sz="2799">
                <a:solidFill>
                  <a:srgbClr val="EFF4F8"/>
                </a:solidFill>
                <a:latin typeface="Times New Roman" panose="02020603050405020304" pitchFamily="18" charset="0"/>
              </a:rPr>
              <a:t>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325213" y="2193274"/>
            <a:ext cx="5418407" cy="854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b="1" dirty="0" err="1">
                <a:solidFill>
                  <a:srgbClr val="006DDF"/>
                </a:solidFill>
                <a:latin typeface="Agrandir Wide Medium"/>
              </a:rPr>
              <a:t>Дякую</a:t>
            </a:r>
            <a:r>
              <a:rPr lang="en-US" sz="4999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4999" b="1" dirty="0" err="1">
                <a:solidFill>
                  <a:srgbClr val="006DDF"/>
                </a:solidFill>
                <a:latin typeface="Agrandir Wide Medium"/>
              </a:rPr>
              <a:t>за</a:t>
            </a:r>
            <a:r>
              <a:rPr lang="en-US" sz="4999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4999" b="1" dirty="0" err="1">
                <a:solidFill>
                  <a:srgbClr val="006DDF"/>
                </a:solidFill>
                <a:latin typeface="Agrandir Wide Medium"/>
              </a:rPr>
              <a:t>увагу</a:t>
            </a:r>
            <a:r>
              <a:rPr lang="en-US" sz="4999" b="1" dirty="0">
                <a:solidFill>
                  <a:srgbClr val="006DDF"/>
                </a:solidFill>
                <a:latin typeface="Agrandir Wide Medium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73679" y="7511552"/>
            <a:ext cx="6143369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 dirty="0">
                <a:solidFill>
                  <a:srgbClr val="00356D"/>
                </a:solidFill>
                <a:latin typeface="Agrandir Wide Medium"/>
              </a:rPr>
              <a:t>Email</a:t>
            </a:r>
            <a:r>
              <a:rPr lang="uk-UA" sz="2799" dirty="0">
                <a:solidFill>
                  <a:srgbClr val="00356D"/>
                </a:solidFill>
                <a:latin typeface="Agrandir Wide Medium"/>
              </a:rPr>
              <a:t>: </a:t>
            </a:r>
            <a:r>
              <a:rPr lang="en-US" sz="2799" dirty="0">
                <a:solidFill>
                  <a:srgbClr val="00356D"/>
                </a:solidFill>
                <a:latin typeface="Times New Roman" panose="02020603050405020304" pitchFamily="18" charset="0"/>
              </a:rPr>
              <a:t>osovi@fpsu.org.ua</a:t>
            </a:r>
            <a:endParaRPr lang="en-US" sz="2799" dirty="0">
              <a:solidFill>
                <a:srgbClr val="00356D"/>
              </a:solidFill>
              <a:latin typeface="Agrandir Wide Medium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673679" y="8042317"/>
            <a:ext cx="6143369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endParaRPr lang="en-US" sz="2799" dirty="0">
              <a:solidFill>
                <a:srgbClr val="00356D"/>
              </a:solidFill>
              <a:latin typeface="Times New Roman" panose="02020603050405020304" pitchFamily="18" charset="0"/>
            </a:endParaRPr>
          </a:p>
          <a:p>
            <a:pPr algn="l">
              <a:lnSpc>
                <a:spcPts val="3919"/>
              </a:lnSpc>
            </a:pPr>
            <a:endParaRPr lang="en-US" sz="2799" dirty="0">
              <a:solidFill>
                <a:srgbClr val="00356D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600250" y="3890283"/>
            <a:ext cx="6143369" cy="854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b="1" dirty="0" err="1">
                <a:solidFill>
                  <a:srgbClr val="00356D"/>
                </a:solidFill>
                <a:latin typeface="Agrandir Wide Medium"/>
              </a:rPr>
              <a:t>Григорій</a:t>
            </a:r>
            <a:r>
              <a:rPr lang="en-US" sz="4999" b="1" dirty="0">
                <a:solidFill>
                  <a:srgbClr val="00356D"/>
                </a:solidFill>
                <a:latin typeface="Agrandir Wide Medium"/>
              </a:rPr>
              <a:t> </a:t>
            </a:r>
            <a:r>
              <a:rPr lang="en-US" sz="4999" b="1" dirty="0" err="1">
                <a:solidFill>
                  <a:srgbClr val="00356D"/>
                </a:solidFill>
                <a:latin typeface="Agrandir Wide Medium"/>
              </a:rPr>
              <a:t>Осовий</a:t>
            </a:r>
            <a:r>
              <a:rPr lang="en-US" sz="4999" b="1" dirty="0">
                <a:solidFill>
                  <a:srgbClr val="00356D"/>
                </a:solidFill>
                <a:latin typeface="Agrandir Wide Medium"/>
              </a:rPr>
              <a:t>,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7372094" y="3063466"/>
            <a:ext cx="9685224" cy="5332132"/>
            <a:chOff x="0" y="0"/>
            <a:chExt cx="2550841" cy="14043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50841" cy="1404348"/>
            </a:xfrm>
            <a:custGeom>
              <a:avLst/>
              <a:gdLst/>
              <a:ahLst/>
              <a:cxnLst/>
              <a:rect l="l" t="t" r="r" b="b"/>
              <a:pathLst>
                <a:path w="2550841" h="1404348">
                  <a:moveTo>
                    <a:pt x="40767" y="0"/>
                  </a:moveTo>
                  <a:lnTo>
                    <a:pt x="2510074" y="0"/>
                  </a:lnTo>
                  <a:cubicBezTo>
                    <a:pt x="2532589" y="0"/>
                    <a:pt x="2550841" y="18252"/>
                    <a:pt x="2550841" y="40767"/>
                  </a:cubicBezTo>
                  <a:lnTo>
                    <a:pt x="2550841" y="1363581"/>
                  </a:lnTo>
                  <a:cubicBezTo>
                    <a:pt x="2550841" y="1386096"/>
                    <a:pt x="2532589" y="1404348"/>
                    <a:pt x="2510074" y="1404348"/>
                  </a:cubicBezTo>
                  <a:lnTo>
                    <a:pt x="40767" y="1404348"/>
                  </a:lnTo>
                  <a:cubicBezTo>
                    <a:pt x="18252" y="1404348"/>
                    <a:pt x="0" y="1386096"/>
                    <a:pt x="0" y="1363581"/>
                  </a:cubicBezTo>
                  <a:lnTo>
                    <a:pt x="0" y="40767"/>
                  </a:lnTo>
                  <a:cubicBezTo>
                    <a:pt x="0" y="18252"/>
                    <a:pt x="18252" y="0"/>
                    <a:pt x="40767" y="0"/>
                  </a:cubicBez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550841" cy="14424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799378" y="2330475"/>
            <a:ext cx="9459922" cy="5634375"/>
            <a:chOff x="0" y="0"/>
            <a:chExt cx="1577634" cy="93964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577634" cy="939646"/>
            </a:xfrm>
            <a:custGeom>
              <a:avLst/>
              <a:gdLst/>
              <a:ahLst/>
              <a:cxnLst/>
              <a:rect l="l" t="t" r="r" b="b"/>
              <a:pathLst>
                <a:path w="1577634" h="939646">
                  <a:moveTo>
                    <a:pt x="18823" y="0"/>
                  </a:moveTo>
                  <a:lnTo>
                    <a:pt x="1558811" y="0"/>
                  </a:lnTo>
                  <a:cubicBezTo>
                    <a:pt x="1569207" y="0"/>
                    <a:pt x="1577634" y="8427"/>
                    <a:pt x="1577634" y="18823"/>
                  </a:cubicBezTo>
                  <a:lnTo>
                    <a:pt x="1577634" y="920823"/>
                  </a:lnTo>
                  <a:cubicBezTo>
                    <a:pt x="1577634" y="925816"/>
                    <a:pt x="1575651" y="930603"/>
                    <a:pt x="1572121" y="934133"/>
                  </a:cubicBezTo>
                  <a:cubicBezTo>
                    <a:pt x="1568591" y="937663"/>
                    <a:pt x="1563803" y="939646"/>
                    <a:pt x="1558811" y="939646"/>
                  </a:cubicBezTo>
                  <a:lnTo>
                    <a:pt x="18823" y="939646"/>
                  </a:lnTo>
                  <a:cubicBezTo>
                    <a:pt x="8427" y="939646"/>
                    <a:pt x="0" y="931219"/>
                    <a:pt x="0" y="920823"/>
                  </a:cubicBezTo>
                  <a:lnTo>
                    <a:pt x="0" y="18823"/>
                  </a:lnTo>
                  <a:cubicBezTo>
                    <a:pt x="0" y="8427"/>
                    <a:pt x="8427" y="0"/>
                    <a:pt x="18823" y="0"/>
                  </a:cubicBezTo>
                  <a:close/>
                </a:path>
              </a:pathLst>
            </a:custGeom>
            <a:blipFill>
              <a:blip r:embed="rId4" cstate="print"/>
              <a:stretch>
                <a:fillRect t="-6005" b="-6005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6039"/>
            <a:ext cx="18288000" cy="1694390"/>
            <a:chOff x="0" y="-55493"/>
            <a:chExt cx="4816593" cy="446259"/>
          </a:xfrm>
        </p:grpSpPr>
        <p:sp>
          <p:nvSpPr>
            <p:cNvPr id="3" name="Freeform 3"/>
            <p:cNvSpPr/>
            <p:nvPr/>
          </p:nvSpPr>
          <p:spPr>
            <a:xfrm>
              <a:off x="0" y="-55493"/>
              <a:ext cx="4816592" cy="446259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441371" y="386880"/>
            <a:ext cx="18288000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FEFFFE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" name="Oval 45">
            <a:extLst>
              <a:ext uri="{FF2B5EF4-FFF2-40B4-BE49-F238E27FC236}">
                <a16:creationId xmlns="" xmlns:a16="http://schemas.microsoft.com/office/drawing/2014/main" id="{D09AE35A-79B0-CBBE-19FC-97362CA5D165}"/>
              </a:ext>
            </a:extLst>
          </p:cNvPr>
          <p:cNvSpPr/>
          <p:nvPr/>
        </p:nvSpPr>
        <p:spPr>
          <a:xfrm>
            <a:off x="5875035" y="3600739"/>
            <a:ext cx="6316965" cy="6017009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9" name="Oval 35">
            <a:extLst>
              <a:ext uri="{FF2B5EF4-FFF2-40B4-BE49-F238E27FC236}">
                <a16:creationId xmlns="" xmlns:a16="http://schemas.microsoft.com/office/drawing/2014/main" id="{E0C7ED94-83A1-6B2E-A74B-F4CB47E072A2}"/>
              </a:ext>
            </a:extLst>
          </p:cNvPr>
          <p:cNvSpPr/>
          <p:nvPr/>
        </p:nvSpPr>
        <p:spPr>
          <a:xfrm>
            <a:off x="6582695" y="4226756"/>
            <a:ext cx="4922249" cy="4906060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  <a:ln w="508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0" name="Oval 38">
            <a:extLst>
              <a:ext uri="{FF2B5EF4-FFF2-40B4-BE49-F238E27FC236}">
                <a16:creationId xmlns="" xmlns:a16="http://schemas.microsoft.com/office/drawing/2014/main" id="{D83AFDCA-6D05-FB4A-8A6A-73E9A13CF35B}"/>
              </a:ext>
            </a:extLst>
          </p:cNvPr>
          <p:cNvSpPr/>
          <p:nvPr/>
        </p:nvSpPr>
        <p:spPr>
          <a:xfrm>
            <a:off x="10372506" y="8778005"/>
            <a:ext cx="924552" cy="9245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61" name="Oval 39">
            <a:extLst>
              <a:ext uri="{FF2B5EF4-FFF2-40B4-BE49-F238E27FC236}">
                <a16:creationId xmlns="" xmlns:a16="http://schemas.microsoft.com/office/drawing/2014/main" id="{F1E8713F-1D2D-F7A1-12E2-E274C9876A7B}"/>
              </a:ext>
            </a:extLst>
          </p:cNvPr>
          <p:cNvSpPr/>
          <p:nvPr/>
        </p:nvSpPr>
        <p:spPr>
          <a:xfrm>
            <a:off x="6776841" y="8785178"/>
            <a:ext cx="924552" cy="924552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62" name="Oval 40">
            <a:extLst>
              <a:ext uri="{FF2B5EF4-FFF2-40B4-BE49-F238E27FC236}">
                <a16:creationId xmlns="" xmlns:a16="http://schemas.microsoft.com/office/drawing/2014/main" id="{4B549CC2-8116-52B3-AED0-F4398BC5B967}"/>
              </a:ext>
            </a:extLst>
          </p:cNvPr>
          <p:cNvSpPr/>
          <p:nvPr/>
        </p:nvSpPr>
        <p:spPr>
          <a:xfrm>
            <a:off x="5304313" y="6087435"/>
            <a:ext cx="924552" cy="924552"/>
          </a:xfrm>
          <a:prstGeom prst="ellipse">
            <a:avLst/>
          </a:prstGeom>
          <a:solidFill>
            <a:srgbClr val="ED7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63" name="Oval 41">
            <a:extLst>
              <a:ext uri="{FF2B5EF4-FFF2-40B4-BE49-F238E27FC236}">
                <a16:creationId xmlns="" xmlns:a16="http://schemas.microsoft.com/office/drawing/2014/main" id="{D7D3FADF-79FC-C02F-4C22-25782296828C}"/>
              </a:ext>
            </a:extLst>
          </p:cNvPr>
          <p:cNvSpPr/>
          <p:nvPr/>
        </p:nvSpPr>
        <p:spPr>
          <a:xfrm>
            <a:off x="6727736" y="3737290"/>
            <a:ext cx="924552" cy="924552"/>
          </a:xfrm>
          <a:prstGeom prst="ellipse">
            <a:avLst/>
          </a:prstGeom>
          <a:solidFill>
            <a:srgbClr val="FC8B8A"/>
          </a:solidFill>
          <a:ln>
            <a:solidFill>
              <a:srgbClr val="FC8B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ko-KR" sz="2400" dirty="0"/>
              <a:t>‘’’’</a:t>
            </a:r>
            <a:endParaRPr lang="ko-KR" altLang="en-US" sz="2400" dirty="0"/>
          </a:p>
        </p:txBody>
      </p:sp>
      <p:sp>
        <p:nvSpPr>
          <p:cNvPr id="64" name="Oval 42">
            <a:extLst>
              <a:ext uri="{FF2B5EF4-FFF2-40B4-BE49-F238E27FC236}">
                <a16:creationId xmlns="" xmlns:a16="http://schemas.microsoft.com/office/drawing/2014/main" id="{71392C42-E7CF-DE9A-5F91-C0B4921A4329}"/>
              </a:ext>
            </a:extLst>
          </p:cNvPr>
          <p:cNvSpPr/>
          <p:nvPr/>
        </p:nvSpPr>
        <p:spPr>
          <a:xfrm>
            <a:off x="10457659" y="3649842"/>
            <a:ext cx="924552" cy="9245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65" name="Oval 43">
            <a:extLst>
              <a:ext uri="{FF2B5EF4-FFF2-40B4-BE49-F238E27FC236}">
                <a16:creationId xmlns="" xmlns:a16="http://schemas.microsoft.com/office/drawing/2014/main" id="{CB601CF9-6B07-0D03-6BF1-13FACBA08624}"/>
              </a:ext>
            </a:extLst>
          </p:cNvPr>
          <p:cNvSpPr/>
          <p:nvPr/>
        </p:nvSpPr>
        <p:spPr>
          <a:xfrm>
            <a:off x="11900403" y="6087435"/>
            <a:ext cx="924552" cy="92455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20E7EA55-0D25-30E4-060C-25A00E5B54AC}"/>
              </a:ext>
            </a:extLst>
          </p:cNvPr>
          <p:cNvSpPr txBox="1"/>
          <p:nvPr/>
        </p:nvSpPr>
        <p:spPr>
          <a:xfrm>
            <a:off x="2209800" y="3939019"/>
            <a:ext cx="3840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РОБОЧЕ МІСЦЕ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AF604365-D72F-99DF-E73D-EA91AF8DCF5A}"/>
              </a:ext>
            </a:extLst>
          </p:cNvPr>
          <p:cNvSpPr txBox="1"/>
          <p:nvPr/>
        </p:nvSpPr>
        <p:spPr>
          <a:xfrm>
            <a:off x="926425" y="6365045"/>
            <a:ext cx="3840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БЕЗПЕЧНА ПРАЦЯ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CB08DC43-4C66-368D-88E4-F80FC231971D}"/>
              </a:ext>
            </a:extLst>
          </p:cNvPr>
          <p:cNvSpPr txBox="1"/>
          <p:nvPr/>
        </p:nvSpPr>
        <p:spPr>
          <a:xfrm>
            <a:off x="2517522" y="8985844"/>
            <a:ext cx="2788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ГІДНЕ ЖИТТЯ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556F24DD-4296-90DD-C7A4-3DC2F8311A9A}"/>
              </a:ext>
            </a:extLst>
          </p:cNvPr>
          <p:cNvSpPr txBox="1"/>
          <p:nvPr/>
        </p:nvSpPr>
        <p:spPr>
          <a:xfrm>
            <a:off x="12037211" y="3891908"/>
            <a:ext cx="3807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ПРАВОВИЙ ЗАХИСТ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832F742E-9D61-5057-CFF1-CEDD25D1F4E0}"/>
              </a:ext>
            </a:extLst>
          </p:cNvPr>
          <p:cNvSpPr txBox="1"/>
          <p:nvPr/>
        </p:nvSpPr>
        <p:spPr>
          <a:xfrm>
            <a:off x="13585370" y="6239911"/>
            <a:ext cx="4169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СОЦІАЛЬНИЙ ЗАХИСТ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B3E974EA-55FD-08C8-0E8A-2F0C21C02283}"/>
              </a:ext>
            </a:extLst>
          </p:cNvPr>
          <p:cNvSpPr txBox="1"/>
          <p:nvPr/>
        </p:nvSpPr>
        <p:spPr>
          <a:xfrm>
            <a:off x="12823183" y="8871206"/>
            <a:ext cx="4169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ГІДНА ОПЛАТА ПРАЦІ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73" name="Рисунок 72" descr="Сердце">
            <a:extLst>
              <a:ext uri="{FF2B5EF4-FFF2-40B4-BE49-F238E27FC236}">
                <a16:creationId xmlns="" xmlns:a16="http://schemas.microsoft.com/office/drawing/2014/main" id="{5FD858FA-0529-A8B0-857B-A421FDF4E9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458" y="8871166"/>
            <a:ext cx="867642" cy="867642"/>
          </a:xfrm>
          <a:prstGeom prst="rect">
            <a:avLst/>
          </a:prstGeom>
        </p:spPr>
      </p:pic>
      <p:pic>
        <p:nvPicPr>
          <p:cNvPr id="74" name="Рисунок 73" descr="Деньги">
            <a:extLst>
              <a:ext uri="{FF2B5EF4-FFF2-40B4-BE49-F238E27FC236}">
                <a16:creationId xmlns="" xmlns:a16="http://schemas.microsoft.com/office/drawing/2014/main" id="{76FB8A4B-90C9-50AA-6603-A157384CE3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46392" y="8871166"/>
            <a:ext cx="776779" cy="776779"/>
          </a:xfrm>
          <a:prstGeom prst="rect">
            <a:avLst/>
          </a:prstGeom>
        </p:spPr>
      </p:pic>
      <p:pic>
        <p:nvPicPr>
          <p:cNvPr id="75" name="Рисунок 74" descr="Человек ест">
            <a:extLst>
              <a:ext uri="{FF2B5EF4-FFF2-40B4-BE49-F238E27FC236}">
                <a16:creationId xmlns="" xmlns:a16="http://schemas.microsoft.com/office/drawing/2014/main" id="{DFE52953-5D86-F47C-5D5E-6C7F880B46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44735" y="3805426"/>
            <a:ext cx="768968" cy="768968"/>
          </a:xfrm>
          <a:prstGeom prst="rect">
            <a:avLst/>
          </a:prstGeom>
        </p:spPr>
      </p:pic>
      <p:pic>
        <p:nvPicPr>
          <p:cNvPr id="76" name="Рисунок 75" descr="Медицина">
            <a:extLst>
              <a:ext uri="{FF2B5EF4-FFF2-40B4-BE49-F238E27FC236}">
                <a16:creationId xmlns="" xmlns:a16="http://schemas.microsoft.com/office/drawing/2014/main" id="{00AAE449-D6E8-BE1D-9386-811A1510E7C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37774" y="6120896"/>
            <a:ext cx="891091" cy="891091"/>
          </a:xfrm>
          <a:prstGeom prst="rect">
            <a:avLst/>
          </a:prstGeom>
        </p:spPr>
      </p:pic>
      <p:pic>
        <p:nvPicPr>
          <p:cNvPr id="77" name="Рисунок 76" descr="Знак одобрения">
            <a:extLst>
              <a:ext uri="{FF2B5EF4-FFF2-40B4-BE49-F238E27FC236}">
                <a16:creationId xmlns="" xmlns:a16="http://schemas.microsoft.com/office/drawing/2014/main" id="{0114EF32-27D9-5327-E5DB-82B3CD025D6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933613" y="6087435"/>
            <a:ext cx="829109" cy="829109"/>
          </a:xfrm>
          <a:prstGeom prst="rect">
            <a:avLst/>
          </a:prstGeom>
        </p:spPr>
      </p:pic>
      <p:pic>
        <p:nvPicPr>
          <p:cNvPr id="78" name="Рисунок 77" descr="Весы правосудия">
            <a:extLst>
              <a:ext uri="{FF2B5EF4-FFF2-40B4-BE49-F238E27FC236}">
                <a16:creationId xmlns="" xmlns:a16="http://schemas.microsoft.com/office/drawing/2014/main" id="{326590DB-2FFE-D8CD-6BE3-46E7B5FAE00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42813" y="3746563"/>
            <a:ext cx="754245" cy="754245"/>
          </a:xfrm>
          <a:prstGeom prst="rect">
            <a:avLst/>
          </a:prstGeom>
        </p:spPr>
      </p:pic>
      <p:sp>
        <p:nvSpPr>
          <p:cNvPr id="79" name="Title 1">
            <a:extLst>
              <a:ext uri="{FF2B5EF4-FFF2-40B4-BE49-F238E27FC236}">
                <a16:creationId xmlns="" xmlns:a16="http://schemas.microsoft.com/office/drawing/2014/main" id="{85D597B2-315B-A87B-A9CE-46F078EF7CAF}"/>
              </a:ext>
            </a:extLst>
          </p:cNvPr>
          <p:cNvSpPr txBox="1">
            <a:spLocks/>
          </p:cNvSpPr>
          <p:nvPr/>
        </p:nvSpPr>
        <p:spPr>
          <a:xfrm>
            <a:off x="467102" y="2031541"/>
            <a:ext cx="17153434" cy="117928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altLang="ko-KR" sz="3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AL BAYAN PLAIN" pitchFamily="2" charset="-78"/>
              </a:rPr>
              <a:t>ЛЮДИНА ПРАЦІ </a:t>
            </a:r>
            <a:r>
              <a:rPr lang="ru-RU" altLang="ko-KR" sz="3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–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  </a:t>
            </a:r>
            <a:r>
              <a:rPr lang="ru-RU" altLang="ko-KR" sz="3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 </a:t>
            </a:r>
            <a:r>
              <a:rPr lang="ru-RU" altLang="ko-KR" sz="3600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вища</a:t>
            </a:r>
            <a:r>
              <a:rPr lang="ru-RU" altLang="ko-KR" sz="3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 </a:t>
            </a:r>
            <a:r>
              <a:rPr lang="ru-RU" altLang="ko-KR" sz="3600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соціальна</a:t>
            </a:r>
            <a:r>
              <a:rPr lang="ru-RU" altLang="ko-KR" sz="3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 </a:t>
            </a:r>
            <a:r>
              <a:rPr lang="ru-RU" altLang="ko-KR" sz="3600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цінність</a:t>
            </a:r>
            <a:r>
              <a:rPr lang="ru-RU" altLang="ko-KR" sz="3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,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творець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матеріальних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 і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духовних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l Bayan Plain" pitchFamily="2" charset="-78"/>
              </a:rPr>
              <a:t> благ</a:t>
            </a:r>
            <a:endParaRPr lang="ko-KR" altLang="en-US" sz="3600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cs typeface="Al Bayan Plain" pitchFamily="2" charset="-78"/>
            </a:endParaRPr>
          </a:p>
          <a:p>
            <a:endParaRPr lang="ko-KR" altLang="en-US" sz="3600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214AE8AA-2E52-AA43-B65D-AB2270F08C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14620" t="24841" r="13799" b="24573"/>
          <a:stretch/>
        </p:blipFill>
        <p:spPr>
          <a:xfrm>
            <a:off x="3092250" y="190500"/>
            <a:ext cx="12726629" cy="9220200"/>
          </a:xfrm>
          <a:prstGeom prst="rect">
            <a:avLst/>
          </a:prstGeom>
        </p:spPr>
      </p:pic>
      <p:cxnSp>
        <p:nvCxnSpPr>
          <p:cNvPr id="50" name="직선 연결선 2">
            <a:extLst>
              <a:ext uri="{FF2B5EF4-FFF2-40B4-BE49-F238E27FC236}">
                <a16:creationId xmlns="" xmlns:a16="http://schemas.microsoft.com/office/drawing/2014/main" id="{5F3B730B-110F-2644-9ABD-74AA836A3BC3}"/>
              </a:ext>
            </a:extLst>
          </p:cNvPr>
          <p:cNvCxnSpPr>
            <a:cxnSpLocks/>
            <a:stCxn id="49" idx="0"/>
          </p:cNvCxnSpPr>
          <p:nvPr/>
        </p:nvCxnSpPr>
        <p:spPr>
          <a:xfrm flipV="1">
            <a:off x="3349872" y="5738433"/>
            <a:ext cx="1605429" cy="1169613"/>
          </a:xfrm>
          <a:prstGeom prst="line">
            <a:avLst/>
          </a:prstGeom>
          <a:ln w="31750">
            <a:solidFill>
              <a:schemeClr val="bg1">
                <a:lumMod val="75000"/>
              </a:schemeClr>
            </a:solidFill>
            <a:prstDash val="solid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3">
            <a:extLst>
              <a:ext uri="{FF2B5EF4-FFF2-40B4-BE49-F238E27FC236}">
                <a16:creationId xmlns="" xmlns:a16="http://schemas.microsoft.com/office/drawing/2014/main" id="{67000C58-5A88-3E4F-AFE4-2F17B0CD5F50}"/>
              </a:ext>
            </a:extLst>
          </p:cNvPr>
          <p:cNvSpPr/>
          <p:nvPr/>
        </p:nvSpPr>
        <p:spPr>
          <a:xfrm>
            <a:off x="12165106" y="6949471"/>
            <a:ext cx="5841293" cy="180958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4050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9" name="Rounded Rectangle 3">
            <a:extLst>
              <a:ext uri="{FF2B5EF4-FFF2-40B4-BE49-F238E27FC236}">
                <a16:creationId xmlns="" xmlns:a16="http://schemas.microsoft.com/office/drawing/2014/main" id="{C1AFF393-3417-9643-A7FC-A8DB58D33E57}"/>
              </a:ext>
            </a:extLst>
          </p:cNvPr>
          <p:cNvSpPr/>
          <p:nvPr/>
        </p:nvSpPr>
        <p:spPr>
          <a:xfrm>
            <a:off x="343579" y="6908046"/>
            <a:ext cx="6012586" cy="18594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4050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E4FC57B-2E56-9041-A39B-B666FF92A505}"/>
              </a:ext>
            </a:extLst>
          </p:cNvPr>
          <p:cNvSpPr txBox="1"/>
          <p:nvPr/>
        </p:nvSpPr>
        <p:spPr>
          <a:xfrm rot="595672">
            <a:off x="3757731" y="4099758"/>
            <a:ext cx="32577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7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ПРОМИСЛОВІСТЬ</a:t>
            </a:r>
          </a:p>
          <a:p>
            <a:pPr algn="ctr"/>
            <a:r>
              <a:rPr lang="uk-UA" sz="2700" dirty="0">
                <a:solidFill>
                  <a:schemeClr val="bg1"/>
                </a:solidFill>
                <a:latin typeface="Century Gothic" panose="020B0502020202020204" pitchFamily="34" charset="0"/>
              </a:rPr>
              <a:t>2,5 млн.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951C355-1633-4943-A00A-316DBDEC3529}"/>
              </a:ext>
            </a:extLst>
          </p:cNvPr>
          <p:cNvSpPr txBox="1"/>
          <p:nvPr/>
        </p:nvSpPr>
        <p:spPr>
          <a:xfrm rot="20937289">
            <a:off x="11386588" y="4063279"/>
            <a:ext cx="3178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7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АГРОКОМПЛЕКС</a:t>
            </a:r>
          </a:p>
          <a:p>
            <a:pPr algn="ctr"/>
            <a:r>
              <a:rPr lang="uk-UA" sz="2700" dirty="0">
                <a:solidFill>
                  <a:schemeClr val="bg1"/>
                </a:solidFill>
                <a:latin typeface="Century Gothic" panose="020B0502020202020204" pitchFamily="34" charset="0"/>
              </a:rPr>
              <a:t>3 млн.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68A7558-527F-0341-8426-4979E480F3BD}"/>
              </a:ext>
            </a:extLst>
          </p:cNvPr>
          <p:cNvSpPr txBox="1"/>
          <p:nvPr/>
        </p:nvSpPr>
        <p:spPr>
          <a:xfrm>
            <a:off x="6952772" y="5299419"/>
            <a:ext cx="4332792" cy="914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7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СОЦІАЛЬНА ЕКОНОМІКА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E5EE044E-2D6E-7141-AB3B-5D336FBCBA13}"/>
              </a:ext>
            </a:extLst>
          </p:cNvPr>
          <p:cNvSpPr txBox="1"/>
          <p:nvPr/>
        </p:nvSpPr>
        <p:spPr>
          <a:xfrm>
            <a:off x="1681844" y="7245534"/>
            <a:ext cx="4224972" cy="100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latin typeface="Century Gothic" panose="020B0502020202020204" pitchFamily="34" charset="0"/>
              </a:rPr>
              <a:t>ДЕТІНІЗАЦІЯ ТРУДОВИХ ВІДНОСИН</a:t>
            </a:r>
            <a:r>
              <a:rPr lang="en-US" sz="2400" b="1" dirty="0">
                <a:latin typeface="Century Gothic" panose="020B0502020202020204" pitchFamily="34" charset="0"/>
              </a:rPr>
              <a:t>    </a:t>
            </a:r>
            <a:r>
              <a:rPr lang="uk-UA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3,3 млн.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1AEFFE1-E64C-8D42-A8CB-1693B4E0E7EC}"/>
              </a:ext>
            </a:extLst>
          </p:cNvPr>
          <p:cNvSpPr txBox="1"/>
          <p:nvPr/>
        </p:nvSpPr>
        <p:spPr>
          <a:xfrm>
            <a:off x="13434032" y="7114100"/>
            <a:ext cx="5967654" cy="1446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latin typeface="Century Gothic" panose="020B0502020202020204" pitchFamily="34" charset="0"/>
              </a:rPr>
              <a:t>ОФОРМЛЕННЯ </a:t>
            </a:r>
            <a:endParaRPr lang="en-US" sz="2400" b="1" dirty="0">
              <a:latin typeface="Century Gothic" panose="020B0502020202020204" pitchFamily="34" charset="0"/>
            </a:endParaRPr>
          </a:p>
          <a:p>
            <a:r>
              <a:rPr lang="uk-UA" sz="2400" b="1" dirty="0">
                <a:latin typeface="Century Gothic" panose="020B0502020202020204" pitchFamily="34" charset="0"/>
              </a:rPr>
              <a:t>ТРУДОВИХ ВІДНОСИН</a:t>
            </a:r>
          </a:p>
          <a:p>
            <a:r>
              <a:rPr lang="en-US" sz="2400" b="1" dirty="0">
                <a:latin typeface="Century Gothic" panose="020B0502020202020204" pitchFamily="34" charset="0"/>
              </a:rPr>
              <a:t>(</a:t>
            </a:r>
            <a:r>
              <a:rPr lang="uk-UA" sz="2400" b="1" dirty="0">
                <a:latin typeface="Century Gothic" panose="020B0502020202020204" pitchFamily="34" charset="0"/>
              </a:rPr>
              <a:t>ГІГЕКОНОМІКА</a:t>
            </a:r>
            <a:r>
              <a:rPr lang="en-US" sz="2400" b="1" dirty="0">
                <a:latin typeface="Century Gothic" panose="020B0502020202020204" pitchFamily="34" charset="0"/>
              </a:rPr>
              <a:t>) </a:t>
            </a:r>
            <a:r>
              <a:rPr lang="uk-UA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&lt;</a:t>
            </a:r>
            <a:r>
              <a:rPr lang="uk-UA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1 млн.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FB1E9A47-0B6E-C142-905C-DCEA99233B9F}"/>
              </a:ext>
            </a:extLst>
          </p:cNvPr>
          <p:cNvSpPr txBox="1"/>
          <p:nvPr/>
        </p:nvSpPr>
        <p:spPr>
          <a:xfrm>
            <a:off x="7243671" y="6248348"/>
            <a:ext cx="4491129" cy="1257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50" dirty="0">
                <a:solidFill>
                  <a:schemeClr val="bg1"/>
                </a:solidFill>
                <a:latin typeface="Century Gothic" panose="020B0502020202020204" pitchFamily="34" charset="0"/>
              </a:rPr>
              <a:t>освіта, охорона </a:t>
            </a:r>
            <a:r>
              <a:rPr lang="uk-UA" sz="165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здоров</a:t>
            </a:r>
            <a:r>
              <a:rPr lang="en-US" sz="1650" dirty="0">
                <a:solidFill>
                  <a:schemeClr val="bg1"/>
                </a:solidFill>
                <a:latin typeface="Century Gothic" panose="020B0502020202020204" pitchFamily="34" charset="0"/>
              </a:rPr>
              <a:t>’</a:t>
            </a:r>
            <a:r>
              <a:rPr lang="uk-UA" sz="1650" dirty="0">
                <a:solidFill>
                  <a:schemeClr val="bg1"/>
                </a:solidFill>
                <a:latin typeface="Century Gothic" panose="020B0502020202020204" pitchFamily="34" charset="0"/>
              </a:rPr>
              <a:t>я, культура, громадський транспорт,</a:t>
            </a:r>
          </a:p>
          <a:p>
            <a:pPr algn="ctr"/>
            <a:r>
              <a:rPr lang="uk-UA" sz="1650" dirty="0">
                <a:solidFill>
                  <a:schemeClr val="bg1"/>
                </a:solidFill>
                <a:latin typeface="Century Gothic" panose="020B0502020202020204" pitchFamily="34" charset="0"/>
              </a:rPr>
              <a:t>державні і соціальні послуги</a:t>
            </a:r>
          </a:p>
          <a:p>
            <a:pPr algn="ctr"/>
            <a:r>
              <a:rPr lang="en-US" sz="2700" dirty="0">
                <a:solidFill>
                  <a:schemeClr val="bg1"/>
                </a:solidFill>
                <a:latin typeface="Century Gothic" panose="020B0502020202020204" pitchFamily="34" charset="0"/>
              </a:rPr>
              <a:t>&gt; </a:t>
            </a:r>
            <a:r>
              <a:rPr lang="uk-UA" sz="2700" dirty="0">
                <a:solidFill>
                  <a:schemeClr val="bg1"/>
                </a:solidFill>
                <a:latin typeface="Century Gothic" panose="020B0502020202020204" pitchFamily="34" charset="0"/>
              </a:rPr>
              <a:t>4 млн.</a:t>
            </a:r>
          </a:p>
        </p:txBody>
      </p:sp>
      <p:pic>
        <p:nvPicPr>
          <p:cNvPr id="39" name="Рисунок 38" descr="Отпечаток пальца">
            <a:extLst>
              <a:ext uri="{FF2B5EF4-FFF2-40B4-BE49-F238E27FC236}">
                <a16:creationId xmlns="" xmlns:a16="http://schemas.microsoft.com/office/drawing/2014/main" id="{D33571B8-F980-0040-9363-20F8B6B535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43418" y="7282989"/>
            <a:ext cx="999700" cy="999700"/>
          </a:xfrm>
          <a:prstGeom prst="rect">
            <a:avLst/>
          </a:prstGeom>
        </p:spPr>
      </p:pic>
      <p:pic>
        <p:nvPicPr>
          <p:cNvPr id="43" name="Рисунок 42" descr="Глаз">
            <a:extLst>
              <a:ext uri="{FF2B5EF4-FFF2-40B4-BE49-F238E27FC236}">
                <a16:creationId xmlns="" xmlns:a16="http://schemas.microsoft.com/office/drawing/2014/main" id="{79F8D0CC-835B-7D44-AC7D-780A6CA144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4843" y="7282992"/>
            <a:ext cx="1029142" cy="1029142"/>
          </a:xfrm>
          <a:prstGeom prst="rect">
            <a:avLst/>
          </a:prstGeom>
        </p:spPr>
      </p:pic>
      <p:sp>
        <p:nvSpPr>
          <p:cNvPr id="65" name="Прямоугольник 64">
            <a:extLst>
              <a:ext uri="{FF2B5EF4-FFF2-40B4-BE49-F238E27FC236}">
                <a16:creationId xmlns="" xmlns:a16="http://schemas.microsoft.com/office/drawing/2014/main" id="{C84C4D3B-B52B-134D-9B05-07AB470C83FE}"/>
              </a:ext>
            </a:extLst>
          </p:cNvPr>
          <p:cNvSpPr/>
          <p:nvPr/>
        </p:nvSpPr>
        <p:spPr>
          <a:xfrm>
            <a:off x="8229600" y="7810500"/>
            <a:ext cx="2236274" cy="13626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700">
              <a:solidFill>
                <a:srgbClr val="0E8ACA"/>
              </a:solidFill>
            </a:endParaRPr>
          </a:p>
        </p:txBody>
      </p:sp>
      <p:cxnSp>
        <p:nvCxnSpPr>
          <p:cNvPr id="45" name="직선 연결선 2">
            <a:extLst>
              <a:ext uri="{FF2B5EF4-FFF2-40B4-BE49-F238E27FC236}">
                <a16:creationId xmlns="" xmlns:a16="http://schemas.microsoft.com/office/drawing/2014/main" id="{B7B840CF-DEF7-C44A-AA5A-C9F6AF55666F}"/>
              </a:ext>
            </a:extLst>
          </p:cNvPr>
          <p:cNvCxnSpPr>
            <a:cxnSpLocks/>
            <a:stCxn id="53" idx="0"/>
          </p:cNvCxnSpPr>
          <p:nvPr/>
        </p:nvCxnSpPr>
        <p:spPr>
          <a:xfrm flipH="1" flipV="1">
            <a:off x="13499865" y="5745631"/>
            <a:ext cx="1585888" cy="1203840"/>
          </a:xfrm>
          <a:prstGeom prst="line">
            <a:avLst/>
          </a:prstGeom>
          <a:ln w="31750">
            <a:solidFill>
              <a:schemeClr val="bg1">
                <a:lumMod val="75000"/>
              </a:schemeClr>
            </a:solidFill>
            <a:prstDash val="solid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FD5BAF7-6FAA-2E48-9364-ED0784A251AC}"/>
              </a:ext>
            </a:extLst>
          </p:cNvPr>
          <p:cNvSpPr txBox="1"/>
          <p:nvPr/>
        </p:nvSpPr>
        <p:spPr>
          <a:xfrm>
            <a:off x="3500448" y="9173170"/>
            <a:ext cx="115884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Зростання ВВП 5-7% на рік</a:t>
            </a:r>
          </a:p>
          <a:p>
            <a:pPr algn="ctr"/>
            <a:r>
              <a:rPr lang="uk-UA" sz="2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Перехід до групи країн з високим Індексом людського розвитку </a:t>
            </a:r>
          </a:p>
        </p:txBody>
      </p:sp>
      <p:sp>
        <p:nvSpPr>
          <p:cNvPr id="74" name="Up Arrow 7">
            <a:extLst>
              <a:ext uri="{FF2B5EF4-FFF2-40B4-BE49-F238E27FC236}">
                <a16:creationId xmlns="" xmlns:a16="http://schemas.microsoft.com/office/drawing/2014/main" id="{BD5A91F9-FA30-6947-AD04-ECF5BA541D1C}"/>
              </a:ext>
            </a:extLst>
          </p:cNvPr>
          <p:cNvSpPr/>
          <p:nvPr/>
        </p:nvSpPr>
        <p:spPr>
          <a:xfrm rot="10800000">
            <a:off x="8160162" y="7808617"/>
            <a:ext cx="2329181" cy="1416753"/>
          </a:xfrm>
          <a:custGeom>
            <a:avLst/>
            <a:gdLst/>
            <a:ahLst/>
            <a:cxnLst/>
            <a:rect l="l" t="t" r="r" b="b"/>
            <a:pathLst>
              <a:path w="1552788" h="2015662">
                <a:moveTo>
                  <a:pt x="0" y="736643"/>
                </a:moveTo>
                <a:lnTo>
                  <a:pt x="776394" y="0"/>
                </a:lnTo>
                <a:lnTo>
                  <a:pt x="1552788" y="736643"/>
                </a:lnTo>
                <a:lnTo>
                  <a:pt x="1164591" y="736643"/>
                </a:lnTo>
                <a:lnTo>
                  <a:pt x="1164591" y="2015662"/>
                </a:lnTo>
                <a:lnTo>
                  <a:pt x="1162556" y="2015662"/>
                </a:lnTo>
                <a:lnTo>
                  <a:pt x="776394" y="1669237"/>
                </a:lnTo>
                <a:lnTo>
                  <a:pt x="390233" y="2015662"/>
                </a:lnTo>
                <a:lnTo>
                  <a:pt x="388197" y="2015662"/>
                </a:lnTo>
                <a:lnTo>
                  <a:pt x="388197" y="73664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80425D1-BA37-2649-A9CC-885ED4E4D0A4}"/>
              </a:ext>
            </a:extLst>
          </p:cNvPr>
          <p:cNvGrpSpPr/>
          <p:nvPr/>
        </p:nvGrpSpPr>
        <p:grpSpPr>
          <a:xfrm>
            <a:off x="1" y="-123282"/>
            <a:ext cx="18364199" cy="1944317"/>
            <a:chOff x="-20069" y="-38100"/>
            <a:chExt cx="4836662" cy="489073"/>
          </a:xfrm>
        </p:grpSpPr>
        <p:sp>
          <p:nvSpPr>
            <p:cNvPr id="5" name="Freeform 3">
              <a:extLst>
                <a:ext uri="{FF2B5EF4-FFF2-40B4-BE49-F238E27FC236}">
                  <a16:creationId xmlns="" xmlns:a16="http://schemas.microsoft.com/office/drawing/2014/main" id="{88831D2F-F629-BF05-D9D1-4C4C6C2AC99E}"/>
                </a:ext>
              </a:extLst>
            </p:cNvPr>
            <p:cNvSpPr/>
            <p:nvPr/>
          </p:nvSpPr>
          <p:spPr>
            <a:xfrm>
              <a:off x="-20069" y="-582"/>
              <a:ext cx="4836661" cy="451555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6" name="TextBox 4">
              <a:extLst>
                <a:ext uri="{FF2B5EF4-FFF2-40B4-BE49-F238E27FC236}">
                  <a16:creationId xmlns="" xmlns:a16="http://schemas.microsoft.com/office/drawing/2014/main" id="{2DEC2AE1-2059-174A-6C91-EE053D66074E}"/>
                </a:ext>
              </a:extLst>
            </p:cNvPr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12">
            <a:extLst>
              <a:ext uri="{FF2B5EF4-FFF2-40B4-BE49-F238E27FC236}">
                <a16:creationId xmlns="" xmlns:a16="http://schemas.microsoft.com/office/drawing/2014/main" id="{9CFBF70D-93C4-CFAC-6D78-1E0119CA9B46}"/>
              </a:ext>
            </a:extLst>
          </p:cNvPr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640232E-AC5C-EF93-D960-33393B575A1D}"/>
              </a:ext>
            </a:extLst>
          </p:cNvPr>
          <p:cNvSpPr txBox="1"/>
          <p:nvPr/>
        </p:nvSpPr>
        <p:spPr>
          <a:xfrm>
            <a:off x="9194123" y="432380"/>
            <a:ext cx="10071462" cy="551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800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800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України</a:t>
            </a:r>
            <a:endParaRPr lang="en-US" sz="2800" dirty="0">
              <a:solidFill>
                <a:srgbClr val="FEFFFE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2410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80425D1-BA37-2649-A9CC-885ED4E4D0A4}"/>
              </a:ext>
            </a:extLst>
          </p:cNvPr>
          <p:cNvGrpSpPr/>
          <p:nvPr/>
        </p:nvGrpSpPr>
        <p:grpSpPr>
          <a:xfrm>
            <a:off x="1" y="-123282"/>
            <a:ext cx="18364199" cy="1944317"/>
            <a:chOff x="-20069" y="-38100"/>
            <a:chExt cx="4836662" cy="489073"/>
          </a:xfrm>
        </p:grpSpPr>
        <p:sp>
          <p:nvSpPr>
            <p:cNvPr id="5" name="Freeform 3">
              <a:extLst>
                <a:ext uri="{FF2B5EF4-FFF2-40B4-BE49-F238E27FC236}">
                  <a16:creationId xmlns="" xmlns:a16="http://schemas.microsoft.com/office/drawing/2014/main" id="{88831D2F-F629-BF05-D9D1-4C4C6C2AC99E}"/>
                </a:ext>
              </a:extLst>
            </p:cNvPr>
            <p:cNvSpPr/>
            <p:nvPr/>
          </p:nvSpPr>
          <p:spPr>
            <a:xfrm>
              <a:off x="-20069" y="-582"/>
              <a:ext cx="4836661" cy="451555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6" name="TextBox 4">
              <a:extLst>
                <a:ext uri="{FF2B5EF4-FFF2-40B4-BE49-F238E27FC236}">
                  <a16:creationId xmlns="" xmlns:a16="http://schemas.microsoft.com/office/drawing/2014/main" id="{2DEC2AE1-2059-174A-6C91-EE053D66074E}"/>
                </a:ext>
              </a:extLst>
            </p:cNvPr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12">
            <a:extLst>
              <a:ext uri="{FF2B5EF4-FFF2-40B4-BE49-F238E27FC236}">
                <a16:creationId xmlns="" xmlns:a16="http://schemas.microsoft.com/office/drawing/2014/main" id="{9CFBF70D-93C4-CFAC-6D78-1E0119CA9B46}"/>
              </a:ext>
            </a:extLst>
          </p:cNvPr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640232E-AC5C-EF93-D960-33393B575A1D}"/>
              </a:ext>
            </a:extLst>
          </p:cNvPr>
          <p:cNvSpPr txBox="1"/>
          <p:nvPr/>
        </p:nvSpPr>
        <p:spPr>
          <a:xfrm>
            <a:off x="9194123" y="432380"/>
            <a:ext cx="10071462" cy="551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800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800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України</a:t>
            </a:r>
            <a:endParaRPr lang="en-US" sz="2800" dirty="0">
              <a:solidFill>
                <a:srgbClr val="FEFFF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41575F2-DB7E-35B9-0D11-37E0B0475B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18364195" cy="85466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="" xmlns:p14="http://schemas.microsoft.com/office/powerpoint/2010/main" val="1615272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="" xmlns:a16="http://schemas.microsoft.com/office/drawing/2014/main" id="{EBD75E55-7E93-4C7D-98A2-F1AF881455AB}"/>
              </a:ext>
            </a:extLst>
          </p:cNvPr>
          <p:cNvGrpSpPr/>
          <p:nvPr/>
        </p:nvGrpSpPr>
        <p:grpSpPr>
          <a:xfrm>
            <a:off x="1534466" y="8889607"/>
            <a:ext cx="15111560" cy="1218755"/>
            <a:chOff x="1022977" y="5445246"/>
            <a:chExt cx="10074373" cy="812503"/>
          </a:xfrm>
        </p:grpSpPr>
        <p:sp>
          <p:nvSpPr>
            <p:cNvPr id="4" name="Скругленный прямоугольник 71">
              <a:extLst>
                <a:ext uri="{FF2B5EF4-FFF2-40B4-BE49-F238E27FC236}">
                  <a16:creationId xmlns="" xmlns:a16="http://schemas.microsoft.com/office/drawing/2014/main" id="{60247AB1-91B3-4D96-B578-A619FBA9AE69}"/>
                </a:ext>
              </a:extLst>
            </p:cNvPr>
            <p:cNvSpPr/>
            <p:nvPr/>
          </p:nvSpPr>
          <p:spPr>
            <a:xfrm>
              <a:off x="1022977" y="5445246"/>
              <a:ext cx="10002700" cy="812503"/>
            </a:xfrm>
            <a:prstGeom prst="roundRect">
              <a:avLst/>
            </a:prstGeom>
            <a:noFill/>
            <a:ln w="66675" cmpd="sng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7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" name="TextBox 12">
              <a:extLst>
                <a:ext uri="{FF2B5EF4-FFF2-40B4-BE49-F238E27FC236}">
                  <a16:creationId xmlns="" xmlns:a16="http://schemas.microsoft.com/office/drawing/2014/main" id="{62995AB9-043A-427C-85CE-CAC7008FC085}"/>
                </a:ext>
              </a:extLst>
            </p:cNvPr>
            <p:cNvSpPr txBox="1"/>
            <p:nvPr/>
          </p:nvSpPr>
          <p:spPr bwMode="auto">
            <a:xfrm>
              <a:off x="1094650" y="5814387"/>
              <a:ext cx="10002700" cy="43088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uk-UA" sz="3600" dirty="0">
                  <a:latin typeface="Arial Black" panose="020B0A04020102020204" pitchFamily="34" charset="0"/>
                  <a:cs typeface="Arial" panose="020B0604020202020204" pitchFamily="34" charset="0"/>
                </a:rPr>
                <a:t>Прийняття законів для ліквідації зарплатних боргів</a:t>
              </a:r>
              <a:endParaRPr lang="ko-KR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="" xmlns:a16="http://schemas.microsoft.com/office/drawing/2014/main" id="{94BA0480-4F55-4D36-B9BB-CFCAC57BB651}"/>
              </a:ext>
            </a:extLst>
          </p:cNvPr>
          <p:cNvGrpSpPr/>
          <p:nvPr/>
        </p:nvGrpSpPr>
        <p:grpSpPr>
          <a:xfrm>
            <a:off x="1090386" y="2534801"/>
            <a:ext cx="16290597" cy="2833724"/>
            <a:chOff x="707489" y="1207821"/>
            <a:chExt cx="10860398" cy="1889149"/>
          </a:xfrm>
        </p:grpSpPr>
        <p:sp>
          <p:nvSpPr>
            <p:cNvPr id="7" name="Pentagon 121">
              <a:extLst>
                <a:ext uri="{FF2B5EF4-FFF2-40B4-BE49-F238E27FC236}">
                  <a16:creationId xmlns="" xmlns:a16="http://schemas.microsoft.com/office/drawing/2014/main" id="{6CB97F45-E0E0-4588-9BBB-9CD52A188181}"/>
                </a:ext>
              </a:extLst>
            </p:cNvPr>
            <p:cNvSpPr/>
            <p:nvPr/>
          </p:nvSpPr>
          <p:spPr>
            <a:xfrm>
              <a:off x="707489" y="1701682"/>
              <a:ext cx="4361491" cy="1395288"/>
            </a:xfrm>
            <a:prstGeom prst="homePlate">
              <a:avLst>
                <a:gd name="adj" fmla="val 54918"/>
              </a:avLst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600"/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C1E016ED-D8F6-472F-9052-C35E14E19E29}"/>
                </a:ext>
              </a:extLst>
            </p:cNvPr>
            <p:cNvSpPr txBox="1"/>
            <p:nvPr/>
          </p:nvSpPr>
          <p:spPr>
            <a:xfrm>
              <a:off x="707489" y="2086980"/>
              <a:ext cx="550981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Середня заробітна плата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5FD969F4-A2C6-4A7B-A3D7-AE7F3CBC0B67}"/>
                </a:ext>
              </a:extLst>
            </p:cNvPr>
            <p:cNvSpPr txBox="1"/>
            <p:nvPr/>
          </p:nvSpPr>
          <p:spPr>
            <a:xfrm>
              <a:off x="5670807" y="1207821"/>
              <a:ext cx="1272876" cy="430887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42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ru-RU" altLang="ko-KR" sz="42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</a:t>
              </a:r>
              <a:endParaRPr lang="en-US" altLang="ko-KR" sz="4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3BBEDCE3-A88F-4900-8F99-A0D216E281F4}"/>
                </a:ext>
              </a:extLst>
            </p:cNvPr>
            <p:cNvSpPr txBox="1"/>
            <p:nvPr/>
          </p:nvSpPr>
          <p:spPr>
            <a:xfrm>
              <a:off x="8817919" y="1207821"/>
              <a:ext cx="1272876" cy="430887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42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ru-RU" altLang="ko-KR" sz="42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altLang="ko-KR" sz="42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grpSp>
          <p:nvGrpSpPr>
            <p:cNvPr id="11" name="Группа 10">
              <a:extLst>
                <a:ext uri="{FF2B5EF4-FFF2-40B4-BE49-F238E27FC236}">
                  <a16:creationId xmlns="" xmlns:a16="http://schemas.microsoft.com/office/drawing/2014/main" id="{C2321D31-96D3-42BE-A1DF-7CD556968D00}"/>
                </a:ext>
              </a:extLst>
            </p:cNvPr>
            <p:cNvGrpSpPr/>
            <p:nvPr/>
          </p:nvGrpSpPr>
          <p:grpSpPr>
            <a:xfrm>
              <a:off x="7796161" y="1721868"/>
              <a:ext cx="3771726" cy="1338680"/>
              <a:chOff x="7202153" y="121596"/>
              <a:chExt cx="2954616" cy="1195763"/>
            </a:xfrm>
            <a:solidFill>
              <a:schemeClr val="accent4">
                <a:alpha val="81000"/>
              </a:schemeClr>
            </a:solidFill>
          </p:grpSpPr>
          <p:sp>
            <p:nvSpPr>
              <p:cNvPr id="15" name="Шеврон 96">
                <a:extLst>
                  <a:ext uri="{FF2B5EF4-FFF2-40B4-BE49-F238E27FC236}">
                    <a16:creationId xmlns="" xmlns:a16="http://schemas.microsoft.com/office/drawing/2014/main" id="{35967B29-E563-42F4-9139-ABC6B127E6A3}"/>
                  </a:ext>
                </a:extLst>
              </p:cNvPr>
              <p:cNvSpPr/>
              <p:nvPr/>
            </p:nvSpPr>
            <p:spPr>
              <a:xfrm>
                <a:off x="7202153" y="121596"/>
                <a:ext cx="2954616" cy="1181846"/>
              </a:xfrm>
              <a:prstGeom prst="chevron">
                <a:avLst/>
              </a:prstGeom>
              <a:grpFill/>
            </p:spPr>
            <p:style>
              <a:lnRef idx="1">
                <a:schemeClr val="accent5">
                  <a:tint val="40000"/>
                  <a:alpha val="90000"/>
                  <a:hueOff val="-7391755"/>
                  <a:satOff val="-12816"/>
                  <a:lumOff val="-1289"/>
                  <a:alphaOff val="0"/>
                </a:schemeClr>
              </a:lnRef>
              <a:fillRef idx="1">
                <a:schemeClr val="accent5">
                  <a:tint val="40000"/>
                  <a:alpha val="90000"/>
                  <a:hueOff val="-7391755"/>
                  <a:satOff val="-12816"/>
                  <a:lumOff val="-1289"/>
                  <a:alphaOff val="0"/>
                </a:schemeClr>
              </a:fillRef>
              <a:effectRef idx="0">
                <a:schemeClr val="accent5">
                  <a:tint val="40000"/>
                  <a:alpha val="90000"/>
                  <a:hueOff val="-7391755"/>
                  <a:satOff val="-12816"/>
                  <a:lumOff val="-1289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Шеврон 4">
                <a:extLst>
                  <a:ext uri="{FF2B5EF4-FFF2-40B4-BE49-F238E27FC236}">
                    <a16:creationId xmlns="" xmlns:a16="http://schemas.microsoft.com/office/drawing/2014/main" id="{7A4F8BA3-670F-4466-9308-08F3DC364DEE}"/>
                  </a:ext>
                </a:extLst>
              </p:cNvPr>
              <p:cNvSpPr txBox="1"/>
              <p:nvPr/>
            </p:nvSpPr>
            <p:spPr>
              <a:xfrm>
                <a:off x="7728589" y="135513"/>
                <a:ext cx="1772770" cy="1181846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3340" tIns="26670" rIns="0" bIns="26670" numCol="1" spcCol="1270" anchor="ctr" anchorCtr="0">
                <a:noAutofit/>
              </a:bodyPr>
              <a:lstStyle/>
              <a:p>
                <a:pPr marL="685800" indent="-685800" algn="ctr" defTabSz="1866900">
                  <a:lnSpc>
                    <a:spcPct val="9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á"/>
                </a:pPr>
                <a:r>
                  <a:rPr lang="uk-UA" sz="42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на 100%</a:t>
                </a:r>
              </a:p>
              <a:p>
                <a:pPr algn="ctr" defTabSz="1866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uk-UA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(26 тис. грн)</a:t>
                </a:r>
              </a:p>
            </p:txBody>
          </p:sp>
        </p:grpSp>
        <p:grpSp>
          <p:nvGrpSpPr>
            <p:cNvPr id="12" name="Группа 11">
              <a:extLst>
                <a:ext uri="{FF2B5EF4-FFF2-40B4-BE49-F238E27FC236}">
                  <a16:creationId xmlns="" xmlns:a16="http://schemas.microsoft.com/office/drawing/2014/main" id="{A62FBC45-2CD6-4838-898B-DB55CF7BD07B}"/>
                </a:ext>
              </a:extLst>
            </p:cNvPr>
            <p:cNvGrpSpPr/>
            <p:nvPr/>
          </p:nvGrpSpPr>
          <p:grpSpPr>
            <a:xfrm>
              <a:off x="4511368" y="1716789"/>
              <a:ext cx="3762082" cy="1351311"/>
              <a:chOff x="7202153" y="121596"/>
              <a:chExt cx="2954616" cy="1181846"/>
            </a:xfrm>
            <a:solidFill>
              <a:schemeClr val="accent4">
                <a:alpha val="81000"/>
              </a:schemeClr>
            </a:solidFill>
          </p:grpSpPr>
          <p:sp>
            <p:nvSpPr>
              <p:cNvPr id="13" name="Шеврон 99">
                <a:extLst>
                  <a:ext uri="{FF2B5EF4-FFF2-40B4-BE49-F238E27FC236}">
                    <a16:creationId xmlns="" xmlns:a16="http://schemas.microsoft.com/office/drawing/2014/main" id="{E9874480-2171-4897-9C6E-55F133B75F4E}"/>
                  </a:ext>
                </a:extLst>
              </p:cNvPr>
              <p:cNvSpPr/>
              <p:nvPr/>
            </p:nvSpPr>
            <p:spPr>
              <a:xfrm>
                <a:off x="7202153" y="121596"/>
                <a:ext cx="2954616" cy="1181846"/>
              </a:xfrm>
              <a:prstGeom prst="chevron">
                <a:avLst/>
              </a:prstGeom>
              <a:grpFill/>
              <a:ln>
                <a:solidFill>
                  <a:schemeClr val="accent5">
                    <a:tint val="40000"/>
                    <a:hueOff val="-7391755"/>
                    <a:satOff val="-12816"/>
                    <a:lumOff val="-1289"/>
                  </a:schemeClr>
                </a:solidFill>
              </a:ln>
            </p:spPr>
            <p:style>
              <a:lnRef idx="1">
                <a:schemeClr val="accent5">
                  <a:tint val="40000"/>
                  <a:alpha val="90000"/>
                  <a:hueOff val="-7391755"/>
                  <a:satOff val="-12816"/>
                  <a:lumOff val="-1289"/>
                  <a:alphaOff val="0"/>
                </a:schemeClr>
              </a:lnRef>
              <a:fillRef idx="1">
                <a:schemeClr val="accent5">
                  <a:tint val="40000"/>
                  <a:alpha val="90000"/>
                  <a:hueOff val="-7391755"/>
                  <a:satOff val="-12816"/>
                  <a:lumOff val="-1289"/>
                  <a:alphaOff val="0"/>
                </a:schemeClr>
              </a:fillRef>
              <a:effectRef idx="0">
                <a:schemeClr val="accent5">
                  <a:tint val="40000"/>
                  <a:alpha val="90000"/>
                  <a:hueOff val="-7391755"/>
                  <a:satOff val="-12816"/>
                  <a:lumOff val="-1289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" name="Шеврон 4">
                <a:extLst>
                  <a:ext uri="{FF2B5EF4-FFF2-40B4-BE49-F238E27FC236}">
                    <a16:creationId xmlns="" xmlns:a16="http://schemas.microsoft.com/office/drawing/2014/main" id="{FD240372-1177-4DDC-AFB5-4E084D64E033}"/>
                  </a:ext>
                </a:extLst>
              </p:cNvPr>
              <p:cNvSpPr txBox="1"/>
              <p:nvPr/>
            </p:nvSpPr>
            <p:spPr>
              <a:xfrm>
                <a:off x="7793076" y="121596"/>
                <a:ext cx="1772770" cy="118184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3340" tIns="26670" rIns="0" bIns="26670" numCol="1" spcCol="1270" anchor="ctr" anchorCtr="0">
                <a:noAutofit/>
              </a:bodyPr>
              <a:lstStyle/>
              <a:p>
                <a:pPr marL="685800" indent="-685800" algn="ctr" defTabSz="1866900">
                  <a:lnSpc>
                    <a:spcPct val="9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á"/>
                </a:pPr>
                <a:r>
                  <a:rPr lang="uk-UA" sz="42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на 50%</a:t>
                </a:r>
              </a:p>
              <a:p>
                <a:pPr algn="ctr" defTabSz="186690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uk-UA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(19 тис. грн)</a:t>
                </a:r>
              </a:p>
            </p:txBody>
          </p:sp>
        </p:grpSp>
      </p:grpSp>
      <p:grpSp>
        <p:nvGrpSpPr>
          <p:cNvPr id="17" name="Группа 16">
            <a:extLst>
              <a:ext uri="{FF2B5EF4-FFF2-40B4-BE49-F238E27FC236}">
                <a16:creationId xmlns="" xmlns:a16="http://schemas.microsoft.com/office/drawing/2014/main" id="{19EFFB36-883B-43C4-BA2F-9D77E10E24BD}"/>
              </a:ext>
            </a:extLst>
          </p:cNvPr>
          <p:cNvGrpSpPr/>
          <p:nvPr/>
        </p:nvGrpSpPr>
        <p:grpSpPr>
          <a:xfrm>
            <a:off x="539647" y="6334813"/>
            <a:ext cx="17490149" cy="2090060"/>
            <a:chOff x="359764" y="3742051"/>
            <a:chExt cx="11660099" cy="1393373"/>
          </a:xfrm>
        </p:grpSpPr>
        <p:grpSp>
          <p:nvGrpSpPr>
            <p:cNvPr id="18" name="Группа 17">
              <a:extLst>
                <a:ext uri="{FF2B5EF4-FFF2-40B4-BE49-F238E27FC236}">
                  <a16:creationId xmlns="" xmlns:a16="http://schemas.microsoft.com/office/drawing/2014/main" id="{2C4137B7-E83C-49EE-9353-987D2A5B63D2}"/>
                </a:ext>
              </a:extLst>
            </p:cNvPr>
            <p:cNvGrpSpPr/>
            <p:nvPr/>
          </p:nvGrpSpPr>
          <p:grpSpPr>
            <a:xfrm>
              <a:off x="359764" y="3742052"/>
              <a:ext cx="3302367" cy="1393372"/>
              <a:chOff x="359764" y="3742052"/>
              <a:chExt cx="3302367" cy="1393372"/>
            </a:xfrm>
          </p:grpSpPr>
          <p:sp>
            <p:nvSpPr>
              <p:cNvPr id="28" name="Прямоугольник 27">
                <a:extLst>
                  <a:ext uri="{FF2B5EF4-FFF2-40B4-BE49-F238E27FC236}">
                    <a16:creationId xmlns="" xmlns:a16="http://schemas.microsoft.com/office/drawing/2014/main" id="{BFC9E652-2BDD-48A3-A4BE-5EDB305681F0}"/>
                  </a:ext>
                </a:extLst>
              </p:cNvPr>
              <p:cNvSpPr/>
              <p:nvPr/>
            </p:nvSpPr>
            <p:spPr>
              <a:xfrm>
                <a:off x="389744" y="3742052"/>
                <a:ext cx="3259685" cy="1393372"/>
              </a:xfrm>
              <a:prstGeom prst="rect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700" dirty="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="" xmlns:a16="http://schemas.microsoft.com/office/drawing/2014/main" id="{2582BEFF-217C-433A-9780-15F57A97B484}"/>
                  </a:ext>
                </a:extLst>
              </p:cNvPr>
              <p:cNvSpPr txBox="1"/>
              <p:nvPr/>
            </p:nvSpPr>
            <p:spPr>
              <a:xfrm>
                <a:off x="359764" y="4134832"/>
                <a:ext cx="121579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МЗП </a:t>
                </a:r>
                <a:r>
                  <a:rPr lang="uk-UA" sz="3000" b="1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≥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="" xmlns:a16="http://schemas.microsoft.com/office/drawing/2014/main" id="{8A20CF88-AC51-47B2-BB3E-59381AFCEDB6}"/>
                  </a:ext>
                </a:extLst>
              </p:cNvPr>
              <p:cNvSpPr txBox="1"/>
              <p:nvPr/>
            </p:nvSpPr>
            <p:spPr>
              <a:xfrm>
                <a:off x="1279004" y="4145938"/>
                <a:ext cx="886232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spc="-120" dirty="0">
                    <a:latin typeface="Arial" panose="020B0604020202020204" pitchFamily="34" charset="0"/>
                    <a:cs typeface="Arial" panose="020B0604020202020204" pitchFamily="34" charset="0"/>
                  </a:rPr>
                  <a:t>ПМ+</a:t>
                </a:r>
                <a:endParaRPr lang="en-US" sz="3600" spc="-12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k-UA" spc="-120" dirty="0">
                    <a:latin typeface="Arial" panose="020B0604020202020204" pitchFamily="34" charset="0"/>
                    <a:cs typeface="Arial" panose="020B0604020202020204" pitchFamily="34" charset="0"/>
                  </a:rPr>
                  <a:t>реальний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="" xmlns:a16="http://schemas.microsoft.com/office/drawing/2014/main" id="{59D24503-23DD-455F-8EE6-90B1063A8C57}"/>
                  </a:ext>
                </a:extLst>
              </p:cNvPr>
              <p:cNvSpPr txBox="1"/>
              <p:nvPr/>
            </p:nvSpPr>
            <p:spPr>
              <a:xfrm>
                <a:off x="1971050" y="4066277"/>
                <a:ext cx="918200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~</a:t>
                </a:r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</a:p>
              <a:p>
                <a:pPr algn="ctr"/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ВИТРАТИ 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 СІМ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Ю</a:t>
                </a:r>
                <a:endParaRPr lang="uk-UA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2" name="Рисунок 31" descr="Семья с двумя детьми">
                <a:extLst>
                  <a:ext uri="{FF2B5EF4-FFF2-40B4-BE49-F238E27FC236}">
                    <a16:creationId xmlns="" xmlns:a16="http://schemas.microsoft.com/office/drawing/2014/main" id="{2BDE4FC6-09B9-4D04-A20B-9B76A92196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cstate="print"/>
              <a:stretch>
                <a:fillRect/>
              </a:stretch>
            </p:blipFill>
            <p:spPr>
              <a:xfrm>
                <a:off x="2826376" y="4020300"/>
                <a:ext cx="835755" cy="835755"/>
              </a:xfrm>
              <a:prstGeom prst="rect">
                <a:avLst/>
              </a:prstGeom>
            </p:spPr>
          </p:pic>
        </p:grpSp>
        <p:grpSp>
          <p:nvGrpSpPr>
            <p:cNvPr id="19" name="Группа 18">
              <a:extLst>
                <a:ext uri="{FF2B5EF4-FFF2-40B4-BE49-F238E27FC236}">
                  <a16:creationId xmlns="" xmlns:a16="http://schemas.microsoft.com/office/drawing/2014/main" id="{C46FD65E-80AA-48F4-9DFD-CEF0E4D27E67}"/>
                </a:ext>
              </a:extLst>
            </p:cNvPr>
            <p:cNvGrpSpPr/>
            <p:nvPr/>
          </p:nvGrpSpPr>
          <p:grpSpPr>
            <a:xfrm>
              <a:off x="9290609" y="3742052"/>
              <a:ext cx="2729254" cy="1393372"/>
              <a:chOff x="9290609" y="3742052"/>
              <a:chExt cx="2729254" cy="1393372"/>
            </a:xfrm>
          </p:grpSpPr>
          <p:sp>
            <p:nvSpPr>
              <p:cNvPr id="26" name="Прямоугольник 25">
                <a:extLst>
                  <a:ext uri="{FF2B5EF4-FFF2-40B4-BE49-F238E27FC236}">
                    <a16:creationId xmlns="" xmlns:a16="http://schemas.microsoft.com/office/drawing/2014/main" id="{05DF5774-448B-4D08-8B70-B4897D73E370}"/>
                  </a:ext>
                </a:extLst>
              </p:cNvPr>
              <p:cNvSpPr/>
              <p:nvPr/>
            </p:nvSpPr>
            <p:spPr>
              <a:xfrm>
                <a:off x="9290609" y="3742052"/>
                <a:ext cx="2601337" cy="1393372"/>
              </a:xfrm>
              <a:prstGeom prst="rect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700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="" xmlns:a16="http://schemas.microsoft.com/office/drawing/2014/main" id="{5DF62F61-0429-4928-BFD4-17F6E7E37232}"/>
                  </a:ext>
                </a:extLst>
              </p:cNvPr>
              <p:cNvSpPr txBox="1"/>
              <p:nvPr/>
            </p:nvSpPr>
            <p:spPr>
              <a:xfrm>
                <a:off x="9331270" y="3801496"/>
                <a:ext cx="2688593" cy="1292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Прогресивна шкала оподаткування ЗП, неоподатковуваний мінімум = ПМ</a:t>
                </a:r>
              </a:p>
            </p:txBody>
          </p:sp>
        </p:grpSp>
        <p:grpSp>
          <p:nvGrpSpPr>
            <p:cNvPr id="20" name="Группа 19">
              <a:extLst>
                <a:ext uri="{FF2B5EF4-FFF2-40B4-BE49-F238E27FC236}">
                  <a16:creationId xmlns="" xmlns:a16="http://schemas.microsoft.com/office/drawing/2014/main" id="{ED99ADD4-5081-4229-9716-DC142E6EE8B7}"/>
                </a:ext>
              </a:extLst>
            </p:cNvPr>
            <p:cNvGrpSpPr/>
            <p:nvPr/>
          </p:nvGrpSpPr>
          <p:grpSpPr>
            <a:xfrm>
              <a:off x="6652125" y="3742052"/>
              <a:ext cx="2605434" cy="1393372"/>
              <a:chOff x="6652125" y="3742052"/>
              <a:chExt cx="2605434" cy="1393372"/>
            </a:xfrm>
          </p:grpSpPr>
          <p:sp>
            <p:nvSpPr>
              <p:cNvPr id="24" name="Прямоугольник 23">
                <a:extLst>
                  <a:ext uri="{FF2B5EF4-FFF2-40B4-BE49-F238E27FC236}">
                    <a16:creationId xmlns="" xmlns:a16="http://schemas.microsoft.com/office/drawing/2014/main" id="{73D99E3D-D0B6-44F7-B2D0-91C8E03BB51E}"/>
                  </a:ext>
                </a:extLst>
              </p:cNvPr>
              <p:cNvSpPr/>
              <p:nvPr/>
            </p:nvSpPr>
            <p:spPr>
              <a:xfrm>
                <a:off x="6652125" y="3742052"/>
                <a:ext cx="2503298" cy="1393372"/>
              </a:xfrm>
              <a:prstGeom prst="rect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700" dirty="0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="" xmlns:a16="http://schemas.microsoft.com/office/drawing/2014/main" id="{FCBF2781-5736-4E87-8278-76690572C3CB}"/>
                  </a:ext>
                </a:extLst>
              </p:cNvPr>
              <p:cNvSpPr txBox="1"/>
              <p:nvPr/>
            </p:nvSpPr>
            <p:spPr>
              <a:xfrm>
                <a:off x="6771935" y="3797554"/>
                <a:ext cx="2485624" cy="1292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Фінансове забезпечення галузевих гарантій в оплаті праці</a:t>
                </a:r>
              </a:p>
            </p:txBody>
          </p:sp>
        </p:grpSp>
        <p:grpSp>
          <p:nvGrpSpPr>
            <p:cNvPr id="21" name="Группа 20">
              <a:extLst>
                <a:ext uri="{FF2B5EF4-FFF2-40B4-BE49-F238E27FC236}">
                  <a16:creationId xmlns="" xmlns:a16="http://schemas.microsoft.com/office/drawing/2014/main" id="{AF3D9864-CFC6-46A7-A647-E68F843877F7}"/>
                </a:ext>
              </a:extLst>
            </p:cNvPr>
            <p:cNvGrpSpPr/>
            <p:nvPr/>
          </p:nvGrpSpPr>
          <p:grpSpPr>
            <a:xfrm>
              <a:off x="3784616" y="3742051"/>
              <a:ext cx="2834459" cy="1393372"/>
              <a:chOff x="3784616" y="3742051"/>
              <a:chExt cx="2834459" cy="1393372"/>
            </a:xfrm>
          </p:grpSpPr>
          <p:sp>
            <p:nvSpPr>
              <p:cNvPr id="22" name="Прямоугольник 21">
                <a:extLst>
                  <a:ext uri="{FF2B5EF4-FFF2-40B4-BE49-F238E27FC236}">
                    <a16:creationId xmlns="" xmlns:a16="http://schemas.microsoft.com/office/drawing/2014/main" id="{C481AE37-E420-48BD-B530-530A3265D3AF}"/>
                  </a:ext>
                </a:extLst>
              </p:cNvPr>
              <p:cNvSpPr/>
              <p:nvPr/>
            </p:nvSpPr>
            <p:spPr>
              <a:xfrm>
                <a:off x="3784616" y="3742051"/>
                <a:ext cx="2732322" cy="1393372"/>
              </a:xfrm>
              <a:prstGeom prst="rect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700" dirty="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="" xmlns:a16="http://schemas.microsoft.com/office/drawing/2014/main" id="{DBAA6B8D-45D0-4CEF-B70C-3344D75FB8A7}"/>
                  </a:ext>
                </a:extLst>
              </p:cNvPr>
              <p:cNvSpPr txBox="1"/>
              <p:nvPr/>
            </p:nvSpPr>
            <p:spPr>
              <a:xfrm>
                <a:off x="3798285" y="3785065"/>
                <a:ext cx="2820790" cy="1292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3000" spc="-60" dirty="0">
                    <a:latin typeface="Arial" panose="020B0604020202020204" pitchFamily="34" charset="0"/>
                    <a:cs typeface="Arial" panose="020B0604020202020204" pitchFamily="34" charset="0"/>
                  </a:rPr>
                  <a:t>Зі складу МЗП виключено стимулюючі та компенсаційні виплати</a:t>
                </a:r>
              </a:p>
            </p:txBody>
          </p:sp>
        </p:grpSp>
      </p:grpSp>
      <p:grpSp>
        <p:nvGrpSpPr>
          <p:cNvPr id="33" name="Группа 32">
            <a:extLst>
              <a:ext uri="{FF2B5EF4-FFF2-40B4-BE49-F238E27FC236}">
                <a16:creationId xmlns="" xmlns:a16="http://schemas.microsoft.com/office/drawing/2014/main" id="{ED98FAF9-21A5-4E9C-952D-3BF928562D52}"/>
              </a:ext>
            </a:extLst>
          </p:cNvPr>
          <p:cNvGrpSpPr/>
          <p:nvPr/>
        </p:nvGrpSpPr>
        <p:grpSpPr>
          <a:xfrm>
            <a:off x="494864" y="4831319"/>
            <a:ext cx="17298273" cy="733781"/>
            <a:chOff x="359764" y="3237875"/>
            <a:chExt cx="11532182" cy="489187"/>
          </a:xfrm>
        </p:grpSpPr>
        <p:cxnSp>
          <p:nvCxnSpPr>
            <p:cNvPr id="34" name="Прямая соединительная линия 33">
              <a:extLst>
                <a:ext uri="{FF2B5EF4-FFF2-40B4-BE49-F238E27FC236}">
                  <a16:creationId xmlns="" xmlns:a16="http://schemas.microsoft.com/office/drawing/2014/main" id="{E75F7750-5FB2-4C9A-824E-AF2D3267C12B}"/>
                </a:ext>
              </a:extLst>
            </p:cNvPr>
            <p:cNvCxnSpPr/>
            <p:nvPr/>
          </p:nvCxnSpPr>
          <p:spPr>
            <a:xfrm>
              <a:off x="359764" y="3237875"/>
              <a:ext cx="11532182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>
              <a:extLst>
                <a:ext uri="{FF2B5EF4-FFF2-40B4-BE49-F238E27FC236}">
                  <a16:creationId xmlns="" xmlns:a16="http://schemas.microsoft.com/office/drawing/2014/main" id="{C2BD7779-DE3B-469D-A9CA-5329EDC6D095}"/>
                </a:ext>
              </a:extLst>
            </p:cNvPr>
            <p:cNvCxnSpPr/>
            <p:nvPr/>
          </p:nvCxnSpPr>
          <p:spPr>
            <a:xfrm flipV="1">
              <a:off x="2019587" y="3300316"/>
              <a:ext cx="1068577" cy="426746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>
              <a:extLst>
                <a:ext uri="{FF2B5EF4-FFF2-40B4-BE49-F238E27FC236}">
                  <a16:creationId xmlns="" xmlns:a16="http://schemas.microsoft.com/office/drawing/2014/main" id="{7AF09163-700E-4458-A473-56DFE58C438A}"/>
                </a:ext>
              </a:extLst>
            </p:cNvPr>
            <p:cNvCxnSpPr/>
            <p:nvPr/>
          </p:nvCxnSpPr>
          <p:spPr>
            <a:xfrm flipV="1">
              <a:off x="5039836" y="3268893"/>
              <a:ext cx="630971" cy="446239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>
              <a:extLst>
                <a:ext uri="{FF2B5EF4-FFF2-40B4-BE49-F238E27FC236}">
                  <a16:creationId xmlns="" xmlns:a16="http://schemas.microsoft.com/office/drawing/2014/main" id="{70C66FBA-5DDE-4C7F-8CA8-E5B2083C67E2}"/>
                </a:ext>
              </a:extLst>
            </p:cNvPr>
            <p:cNvCxnSpPr/>
            <p:nvPr/>
          </p:nvCxnSpPr>
          <p:spPr>
            <a:xfrm flipH="1" flipV="1">
              <a:off x="7232925" y="3267855"/>
              <a:ext cx="563236" cy="418919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>
              <a:extLst>
                <a:ext uri="{FF2B5EF4-FFF2-40B4-BE49-F238E27FC236}">
                  <a16:creationId xmlns="" xmlns:a16="http://schemas.microsoft.com/office/drawing/2014/main" id="{98D10F3D-974E-441E-AA0D-56C17DFD63F4}"/>
                </a:ext>
              </a:extLst>
            </p:cNvPr>
            <p:cNvCxnSpPr/>
            <p:nvPr/>
          </p:nvCxnSpPr>
          <p:spPr>
            <a:xfrm flipH="1" flipV="1">
              <a:off x="9784763" y="3270891"/>
              <a:ext cx="806514" cy="444241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2">
            <a:extLst>
              <a:ext uri="{FF2B5EF4-FFF2-40B4-BE49-F238E27FC236}">
                <a16:creationId xmlns="" xmlns:a16="http://schemas.microsoft.com/office/drawing/2014/main" id="{35E54627-CA8E-0F97-6699-877CB83FEADA}"/>
              </a:ext>
            </a:extLst>
          </p:cNvPr>
          <p:cNvGrpSpPr/>
          <p:nvPr/>
        </p:nvGrpSpPr>
        <p:grpSpPr>
          <a:xfrm>
            <a:off x="7088" y="-48713"/>
            <a:ext cx="18288000" cy="1694390"/>
            <a:chOff x="0" y="-55493"/>
            <a:chExt cx="4816593" cy="446259"/>
          </a:xfrm>
        </p:grpSpPr>
        <p:sp>
          <p:nvSpPr>
            <p:cNvPr id="40" name="Freeform 3">
              <a:extLst>
                <a:ext uri="{FF2B5EF4-FFF2-40B4-BE49-F238E27FC236}">
                  <a16:creationId xmlns="" xmlns:a16="http://schemas.microsoft.com/office/drawing/2014/main" id="{FE021D2E-5EB2-3615-EBC0-B0370CFD29F4}"/>
                </a:ext>
              </a:extLst>
            </p:cNvPr>
            <p:cNvSpPr/>
            <p:nvPr/>
          </p:nvSpPr>
          <p:spPr>
            <a:xfrm>
              <a:off x="0" y="-55493"/>
              <a:ext cx="4816592" cy="446259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1" name="TextBox 4">
              <a:extLst>
                <a:ext uri="{FF2B5EF4-FFF2-40B4-BE49-F238E27FC236}">
                  <a16:creationId xmlns="" xmlns:a16="http://schemas.microsoft.com/office/drawing/2014/main" id="{B72162F8-F7CB-FFCD-40AF-9B1B0B2E6C65}"/>
                </a:ext>
              </a:extLst>
            </p:cNvPr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2" name="TextBox 12">
            <a:extLst>
              <a:ext uri="{FF2B5EF4-FFF2-40B4-BE49-F238E27FC236}">
                <a16:creationId xmlns="" xmlns:a16="http://schemas.microsoft.com/office/drawing/2014/main" id="{91A6D8A0-FF60-8ED5-3260-E031C4C23553}"/>
              </a:ext>
            </a:extLst>
          </p:cNvPr>
          <p:cNvSpPr txBox="1"/>
          <p:nvPr/>
        </p:nvSpPr>
        <p:spPr>
          <a:xfrm>
            <a:off x="1092938" y="448115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" name="TextBox 13">
            <a:extLst>
              <a:ext uri="{FF2B5EF4-FFF2-40B4-BE49-F238E27FC236}">
                <a16:creationId xmlns="" xmlns:a16="http://schemas.microsoft.com/office/drawing/2014/main" id="{03CBA943-DFE9-AA36-454A-3C30348BB5D2}"/>
              </a:ext>
            </a:extLst>
          </p:cNvPr>
          <p:cNvSpPr txBox="1"/>
          <p:nvPr/>
        </p:nvSpPr>
        <p:spPr>
          <a:xfrm>
            <a:off x="4448459" y="404206"/>
            <a:ext cx="18288000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FEFFFE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6AECA3B3-D1CD-6A47-4D58-232CB2137853}"/>
              </a:ext>
            </a:extLst>
          </p:cNvPr>
          <p:cNvSpPr txBox="1"/>
          <p:nvPr/>
        </p:nvSpPr>
        <p:spPr>
          <a:xfrm>
            <a:off x="796678" y="1864429"/>
            <a:ext cx="11642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altLang="ko-KR" sz="3600" b="1" dirty="0">
                <a:solidFill>
                  <a:srgbClr val="002060"/>
                </a:solidFill>
                <a:latin typeface="Arial Black" panose="020B0A04020102020204" pitchFamily="34" charset="0"/>
                <a:ea typeface="+mn-ea"/>
              </a:rPr>
              <a:t>Ціль: зростання заробітної плати</a:t>
            </a:r>
            <a:endParaRPr lang="ko-KR" altLang="en-US" sz="3600" b="1" dirty="0">
              <a:solidFill>
                <a:srgbClr val="002060"/>
              </a:solidFill>
              <a:latin typeface="Arial Black" panose="020B0A04020102020204" pitchFamily="34" charset="0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1906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80425D1-BA37-2649-A9CC-885ED4E4D0A4}"/>
              </a:ext>
            </a:extLst>
          </p:cNvPr>
          <p:cNvGrpSpPr/>
          <p:nvPr/>
        </p:nvGrpSpPr>
        <p:grpSpPr>
          <a:xfrm>
            <a:off x="1" y="-123282"/>
            <a:ext cx="18364199" cy="1944317"/>
            <a:chOff x="-20069" y="-38100"/>
            <a:chExt cx="4836662" cy="489073"/>
          </a:xfrm>
        </p:grpSpPr>
        <p:sp>
          <p:nvSpPr>
            <p:cNvPr id="5" name="Freeform 3">
              <a:extLst>
                <a:ext uri="{FF2B5EF4-FFF2-40B4-BE49-F238E27FC236}">
                  <a16:creationId xmlns="" xmlns:a16="http://schemas.microsoft.com/office/drawing/2014/main" id="{88831D2F-F629-BF05-D9D1-4C4C6C2AC99E}"/>
                </a:ext>
              </a:extLst>
            </p:cNvPr>
            <p:cNvSpPr/>
            <p:nvPr/>
          </p:nvSpPr>
          <p:spPr>
            <a:xfrm>
              <a:off x="-20069" y="-582"/>
              <a:ext cx="4836661" cy="451555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6" name="TextBox 4">
              <a:extLst>
                <a:ext uri="{FF2B5EF4-FFF2-40B4-BE49-F238E27FC236}">
                  <a16:creationId xmlns="" xmlns:a16="http://schemas.microsoft.com/office/drawing/2014/main" id="{2DEC2AE1-2059-174A-6C91-EE053D66074E}"/>
                </a:ext>
              </a:extLst>
            </p:cNvPr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12">
            <a:extLst>
              <a:ext uri="{FF2B5EF4-FFF2-40B4-BE49-F238E27FC236}">
                <a16:creationId xmlns="" xmlns:a16="http://schemas.microsoft.com/office/drawing/2014/main" id="{9CFBF70D-93C4-CFAC-6D78-1E0119CA9B46}"/>
              </a:ext>
            </a:extLst>
          </p:cNvPr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640232E-AC5C-EF93-D960-33393B575A1D}"/>
              </a:ext>
            </a:extLst>
          </p:cNvPr>
          <p:cNvSpPr txBox="1"/>
          <p:nvPr/>
        </p:nvSpPr>
        <p:spPr>
          <a:xfrm>
            <a:off x="9194123" y="432380"/>
            <a:ext cx="10071462" cy="551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800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800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України</a:t>
            </a:r>
            <a:endParaRPr lang="en-US" sz="2800" dirty="0">
              <a:solidFill>
                <a:srgbClr val="FEFFF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F04D3D3-0965-0FD2-A6C6-A44EC06578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1" y="1804707"/>
            <a:ext cx="18266179" cy="84822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1991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80425D1-BA37-2649-A9CC-885ED4E4D0A4}"/>
              </a:ext>
            </a:extLst>
          </p:cNvPr>
          <p:cNvGrpSpPr/>
          <p:nvPr/>
        </p:nvGrpSpPr>
        <p:grpSpPr>
          <a:xfrm>
            <a:off x="1" y="-123282"/>
            <a:ext cx="18364199" cy="1944317"/>
            <a:chOff x="-20069" y="-38100"/>
            <a:chExt cx="4836662" cy="489073"/>
          </a:xfrm>
        </p:grpSpPr>
        <p:sp>
          <p:nvSpPr>
            <p:cNvPr id="5" name="Freeform 3">
              <a:extLst>
                <a:ext uri="{FF2B5EF4-FFF2-40B4-BE49-F238E27FC236}">
                  <a16:creationId xmlns="" xmlns:a16="http://schemas.microsoft.com/office/drawing/2014/main" id="{88831D2F-F629-BF05-D9D1-4C4C6C2AC99E}"/>
                </a:ext>
              </a:extLst>
            </p:cNvPr>
            <p:cNvSpPr/>
            <p:nvPr/>
          </p:nvSpPr>
          <p:spPr>
            <a:xfrm>
              <a:off x="-20069" y="-582"/>
              <a:ext cx="4836661" cy="451555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6" name="TextBox 4">
              <a:extLst>
                <a:ext uri="{FF2B5EF4-FFF2-40B4-BE49-F238E27FC236}">
                  <a16:creationId xmlns="" xmlns:a16="http://schemas.microsoft.com/office/drawing/2014/main" id="{2DEC2AE1-2059-174A-6C91-EE053D66074E}"/>
                </a:ext>
              </a:extLst>
            </p:cNvPr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12">
            <a:extLst>
              <a:ext uri="{FF2B5EF4-FFF2-40B4-BE49-F238E27FC236}">
                <a16:creationId xmlns="" xmlns:a16="http://schemas.microsoft.com/office/drawing/2014/main" id="{9CFBF70D-93C4-CFAC-6D78-1E0119CA9B46}"/>
              </a:ext>
            </a:extLst>
          </p:cNvPr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640232E-AC5C-EF93-D960-33393B575A1D}"/>
              </a:ext>
            </a:extLst>
          </p:cNvPr>
          <p:cNvSpPr txBox="1"/>
          <p:nvPr/>
        </p:nvSpPr>
        <p:spPr>
          <a:xfrm>
            <a:off x="9194123" y="432380"/>
            <a:ext cx="10071462" cy="551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800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800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України</a:t>
            </a:r>
            <a:endParaRPr lang="en-US" sz="2800" dirty="0">
              <a:solidFill>
                <a:srgbClr val="FEFFF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AA78A96-2526-0749-A76C-099F78070A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81681"/>
            <a:ext cx="18364195" cy="86794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73209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56930709"/>
              </p:ext>
            </p:extLst>
          </p:nvPr>
        </p:nvGraphicFramePr>
        <p:xfrm>
          <a:off x="506304" y="1765790"/>
          <a:ext cx="17275392" cy="8271209"/>
        </p:xfrm>
        <a:graphic>
          <a:graphicData uri="http://schemas.openxmlformats.org/drawingml/2006/table">
            <a:tbl>
              <a:tblPr/>
              <a:tblGrid>
                <a:gridCol w="20254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777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47214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259881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4F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06128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>
                          <a:solidFill>
                            <a:srgbClr val="FFFFFF"/>
                          </a:solidFill>
                          <a:latin typeface="Agrandir Wide Bold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2899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endParaRPr lang="en-US" sz="1100" dirty="0"/>
                    </a:p>
                    <a:p>
                      <a:pPr algn="ctr">
                        <a:lnSpc>
                          <a:spcPts val="5599"/>
                        </a:lnSpc>
                      </a:pPr>
                      <a:r>
                        <a:rPr lang="en-US" sz="3999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 </a:t>
                      </a:r>
                      <a:r>
                        <a:rPr lang="en-US" sz="3999" b="0" i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рік</a:t>
                      </a:r>
                      <a:r>
                        <a:rPr lang="en-US" sz="3999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en-US" sz="3999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r>
                        <a:rPr lang="en-US" sz="3999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999" b="0" i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</a:t>
                      </a:r>
                      <a:r>
                        <a:rPr lang="en-US" sz="3999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algn="ctr">
                        <a:lnSpc>
                          <a:spcPts val="4059"/>
                        </a:lnSpc>
                      </a:pPr>
                      <a:r>
                        <a:rPr lang="en-US" sz="36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–  </a:t>
                      </a:r>
                      <a:r>
                        <a:rPr lang="en-US" sz="3600" b="1" i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</a:t>
                      </a:r>
                      <a:r>
                        <a:rPr lang="en-US" sz="3600" b="1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3600" b="1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27-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uk-UA" sz="36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3600" b="1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</a:t>
                      </a:r>
                      <a:r>
                        <a:rPr lang="en-US" sz="3600" b="1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ts val="4199"/>
                        </a:lnSpc>
                      </a:pPr>
                      <a:endParaRPr lang="en-US" sz="2899" b="0" i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36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2441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3600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Скорочення</a:t>
                      </a:r>
                      <a:r>
                        <a:rPr lang="en-US" sz="3600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3600" b="1" err="1">
                          <a:solidFill>
                            <a:srgbClr val="000000"/>
                          </a:solidFill>
                          <a:latin typeface="Agrandir Wide Bold"/>
                        </a:rPr>
                        <a:t>робочих</a:t>
                      </a:r>
                      <a:r>
                        <a:rPr lang="en-US" sz="3600" b="1">
                          <a:solidFill>
                            <a:srgbClr val="000000"/>
                          </a:solidFill>
                          <a:latin typeface="Agrandir Wide Bold"/>
                        </a:rPr>
                        <a:t> місць</a:t>
                      </a:r>
                      <a:endParaRPr lang="uk-UA" sz="3600" b="1">
                        <a:solidFill>
                          <a:srgbClr val="000000"/>
                        </a:solidFill>
                        <a:latin typeface="Agrandir Wide Bold"/>
                      </a:endParaRPr>
                    </a:p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36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– </a:t>
                      </a:r>
                      <a:r>
                        <a:rPr lang="uk-UA" sz="36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en-US" sz="36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3600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млн</a:t>
                      </a:r>
                      <a:r>
                        <a:rPr lang="en-US" sz="3600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.</a:t>
                      </a:r>
                      <a:endParaRPr lang="en-US" sz="3600" dirty="0"/>
                    </a:p>
                    <a:p>
                      <a:pPr algn="ctr">
                        <a:lnSpc>
                          <a:spcPts val="4059"/>
                        </a:lnSpc>
                      </a:pP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grandir Wide Bold"/>
                        </a:rPr>
                        <a:t>Безробітних</a:t>
                      </a:r>
                      <a:r>
                        <a:rPr lang="en-US" sz="3600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Agrandir Wide Bold"/>
                        </a:rPr>
                        <a:t>- 2</a:t>
                      </a:r>
                      <a:r>
                        <a:rPr lang="en-US" sz="3600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3600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млн</a:t>
                      </a:r>
                      <a:r>
                        <a:rPr lang="en-US" sz="3600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. </a:t>
                      </a:r>
                    </a:p>
                    <a:p>
                      <a:pPr algn="ctr">
                        <a:lnSpc>
                          <a:spcPts val="4059"/>
                        </a:lnSpc>
                      </a:pPr>
                      <a:r>
                        <a:rPr lang="en-US" sz="3600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en-US" sz="3600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за</a:t>
                      </a:r>
                      <a:r>
                        <a:rPr lang="en-US" sz="3600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3600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метологією</a:t>
                      </a:r>
                      <a:r>
                        <a:rPr lang="en-US" sz="3600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МОП) ~ </a:t>
                      </a:r>
                      <a:r>
                        <a:rPr lang="en-US" sz="3600">
                          <a:solidFill>
                            <a:srgbClr val="000000"/>
                          </a:solidFill>
                          <a:latin typeface="Agrandir Wide Bold"/>
                        </a:rPr>
                        <a:t>18%</a:t>
                      </a:r>
                      <a:endParaRPr lang="uk-UA" sz="3600">
                        <a:solidFill>
                          <a:srgbClr val="000000"/>
                        </a:solidFill>
                        <a:latin typeface="Agrandir Wide Bold"/>
                      </a:endParaRPr>
                    </a:p>
                    <a:p>
                      <a:pPr algn="ctr">
                        <a:lnSpc>
                          <a:spcPts val="4059"/>
                        </a:lnSpc>
                      </a:pPr>
                      <a:r>
                        <a:rPr lang="uk-UA" sz="3600">
                          <a:solidFill>
                            <a:srgbClr val="000000"/>
                          </a:solidFill>
                          <a:latin typeface="Agrandir Wide Bold"/>
                        </a:rPr>
                        <a:t>Тіньова зайнятість – 3-4 млн.</a:t>
                      </a:r>
                      <a:endParaRPr lang="en-US" sz="3600" dirty="0">
                        <a:solidFill>
                          <a:srgbClr val="000000"/>
                        </a:solidFill>
                        <a:latin typeface="Agrandir Wide Bold"/>
                      </a:endParaRPr>
                    </a:p>
                    <a:p>
                      <a:pPr algn="ctr">
                        <a:lnSpc>
                          <a:spcPts val="4059"/>
                        </a:lnSpc>
                      </a:pP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     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36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>
            <a:off x="771525" y="1626424"/>
            <a:ext cx="1347107" cy="1307276"/>
          </a:xfrm>
          <a:custGeom>
            <a:avLst/>
            <a:gdLst/>
            <a:ahLst/>
            <a:cxnLst/>
            <a:rect l="l" t="t" r="r" b="b"/>
            <a:pathLst>
              <a:path w="1347107" h="1307276">
                <a:moveTo>
                  <a:pt x="0" y="0"/>
                </a:moveTo>
                <a:lnTo>
                  <a:pt x="1347107" y="0"/>
                </a:lnTo>
                <a:lnTo>
                  <a:pt x="1347107" y="1307276"/>
                </a:lnTo>
                <a:lnTo>
                  <a:pt x="0" y="130727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302" b="-12368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4606781" y="3313595"/>
            <a:ext cx="3489552" cy="547189"/>
            <a:chOff x="0" y="0"/>
            <a:chExt cx="919059" cy="1441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19059" cy="144116"/>
            </a:xfrm>
            <a:custGeom>
              <a:avLst/>
              <a:gdLst/>
              <a:ahLst/>
              <a:cxnLst/>
              <a:rect l="l" t="t" r="r" b="b"/>
              <a:pathLst>
                <a:path w="919059" h="144116">
                  <a:moveTo>
                    <a:pt x="0" y="0"/>
                  </a:moveTo>
                  <a:lnTo>
                    <a:pt x="919059" y="0"/>
                  </a:lnTo>
                  <a:lnTo>
                    <a:pt x="919059" y="144116"/>
                  </a:lnTo>
                  <a:lnTo>
                    <a:pt x="0" y="14411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919059" cy="1822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025806" y="1846745"/>
            <a:ext cx="13412303" cy="74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>
                <a:solidFill>
                  <a:srgbClr val="FEFF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 трудового потенціалу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601046" y="3717909"/>
            <a:ext cx="7176450" cy="4180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</a:t>
            </a: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,6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12,</a:t>
            </a: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середньооблікова чисельність </a:t>
            </a:r>
            <a:r>
              <a:rPr lang="uk-UA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  7.7 </a:t>
            </a:r>
            <a:r>
              <a:rPr lang="uk-UA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млн.осіб</a:t>
            </a:r>
            <a:endParaRPr lang="uk-UA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919"/>
              </a:lnSpc>
              <a:spcBef>
                <a:spcPct val="0"/>
              </a:spcBef>
            </a:pPr>
            <a:endParaRPr lang="uk-UA" sz="2799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919"/>
              </a:lnSpc>
              <a:spcBef>
                <a:spcPct val="0"/>
              </a:spcBef>
            </a:pPr>
            <a:endParaRPr lang="en-US" sz="2799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919"/>
              </a:lnSpc>
              <a:spcBef>
                <a:spcPct val="0"/>
              </a:spcBef>
            </a:pPr>
            <a:endParaRPr lang="en-US" sz="2799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0913671" y="7122576"/>
            <a:ext cx="6551200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3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ВПО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</a:t>
            </a:r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ts val="3833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Осіб, які виїхали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кордон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- 6,5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0439400" y="3313595"/>
            <a:ext cx="5494647" cy="547189"/>
            <a:chOff x="0" y="0"/>
            <a:chExt cx="919059" cy="14411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19059" cy="144116"/>
            </a:xfrm>
            <a:custGeom>
              <a:avLst/>
              <a:gdLst/>
              <a:ahLst/>
              <a:cxnLst/>
              <a:rect l="l" t="t" r="r" b="b"/>
              <a:pathLst>
                <a:path w="919059" h="144116">
                  <a:moveTo>
                    <a:pt x="0" y="0"/>
                  </a:moveTo>
                  <a:lnTo>
                    <a:pt x="919059" y="0"/>
                  </a:lnTo>
                  <a:lnTo>
                    <a:pt x="919059" y="144116"/>
                  </a:lnTo>
                  <a:lnTo>
                    <a:pt x="0" y="14411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919059" cy="1822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4606781" y="3246920"/>
            <a:ext cx="3489552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endParaRPr lang="en-US" sz="3399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0439400" y="3314700"/>
            <a:ext cx="5562600" cy="5698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uk-UA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Працездатне населення</a:t>
            </a:r>
            <a:endParaRPr lang="en-US" sz="36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73224" y="3162408"/>
            <a:ext cx="16814402" cy="3467874"/>
          </a:xfrm>
          <a:custGeom>
            <a:avLst/>
            <a:gdLst/>
            <a:ahLst/>
            <a:cxnLst/>
            <a:rect l="l" t="t" r="r" b="b"/>
            <a:pathLst>
              <a:path w="16814402" h="3467874">
                <a:moveTo>
                  <a:pt x="0" y="0"/>
                </a:moveTo>
                <a:lnTo>
                  <a:pt x="16814403" y="0"/>
                </a:lnTo>
                <a:lnTo>
                  <a:pt x="16814403" y="3467874"/>
                </a:lnTo>
                <a:lnTo>
                  <a:pt x="0" y="346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108845" b="-60139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759404" y="1822205"/>
            <a:ext cx="15575444" cy="1035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40"/>
              </a:lnSpc>
            </a:pPr>
            <a:r>
              <a:rPr lang="en-US" sz="6100" dirty="0" err="1">
                <a:solidFill>
                  <a:srgbClr val="000000"/>
                </a:solidFill>
                <a:latin typeface="Open Sans Bold"/>
              </a:rPr>
              <a:t>Криза</a:t>
            </a:r>
            <a:r>
              <a:rPr lang="en-US" sz="61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6100" dirty="0" err="1">
                <a:solidFill>
                  <a:srgbClr val="000000"/>
                </a:solidFill>
                <a:latin typeface="Open Sans Bold"/>
              </a:rPr>
              <a:t>вартості</a:t>
            </a:r>
            <a:r>
              <a:rPr lang="en-US" sz="61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6100" dirty="0" err="1">
                <a:solidFill>
                  <a:srgbClr val="000000"/>
                </a:solidFill>
                <a:latin typeface="Open Sans Bold"/>
              </a:rPr>
              <a:t>життя</a:t>
            </a:r>
            <a:r>
              <a:rPr lang="en-US" sz="6100" dirty="0">
                <a:solidFill>
                  <a:srgbClr val="000000"/>
                </a:solidFill>
                <a:latin typeface="Open Sans Bold"/>
              </a:rPr>
              <a:t> (2021-202</a:t>
            </a:r>
            <a:r>
              <a:rPr lang="uk-UA" sz="6100" dirty="0">
                <a:solidFill>
                  <a:srgbClr val="000000"/>
                </a:solidFill>
                <a:latin typeface="Open Sans Bold"/>
              </a:rPr>
              <a:t>3</a:t>
            </a:r>
            <a:r>
              <a:rPr lang="en-US" sz="6100" dirty="0">
                <a:solidFill>
                  <a:srgbClr val="000000"/>
                </a:solidFill>
                <a:latin typeface="Open Sans Bold"/>
              </a:rPr>
              <a:t>)</a:t>
            </a:r>
          </a:p>
        </p:txBody>
      </p:sp>
      <p:sp>
        <p:nvSpPr>
          <p:cNvPr id="7" name="Freeform 7"/>
          <p:cNvSpPr/>
          <p:nvPr/>
        </p:nvSpPr>
        <p:spPr>
          <a:xfrm>
            <a:off x="854174" y="1743554"/>
            <a:ext cx="1347107" cy="1307276"/>
          </a:xfrm>
          <a:custGeom>
            <a:avLst/>
            <a:gdLst/>
            <a:ahLst/>
            <a:cxnLst/>
            <a:rect l="l" t="t" r="r" b="b"/>
            <a:pathLst>
              <a:path w="1347107" h="1307276">
                <a:moveTo>
                  <a:pt x="0" y="0"/>
                </a:moveTo>
                <a:lnTo>
                  <a:pt x="1347108" y="0"/>
                </a:lnTo>
                <a:lnTo>
                  <a:pt x="1347108" y="1307276"/>
                </a:lnTo>
                <a:lnTo>
                  <a:pt x="0" y="1307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t="-302" b="-12368"/>
            </a:stretch>
          </a:blipFill>
        </p:spPr>
      </p:sp>
      <p:sp>
        <p:nvSpPr>
          <p:cNvPr id="8" name="AutoShape 8"/>
          <p:cNvSpPr/>
          <p:nvPr/>
        </p:nvSpPr>
        <p:spPr>
          <a:xfrm flipV="1">
            <a:off x="1085850" y="8718418"/>
            <a:ext cx="16522501" cy="137162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diamond" w="lg" len="lg"/>
            <a:tailEnd type="diamond" w="lg" len="lg"/>
          </a:ln>
        </p:spPr>
      </p:sp>
      <p:grpSp>
        <p:nvGrpSpPr>
          <p:cNvPr id="9" name="Group 9"/>
          <p:cNvGrpSpPr/>
          <p:nvPr/>
        </p:nvGrpSpPr>
        <p:grpSpPr>
          <a:xfrm>
            <a:off x="1527728" y="6898375"/>
            <a:ext cx="3086100" cy="1513915"/>
            <a:chOff x="0" y="0"/>
            <a:chExt cx="812800" cy="39872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398726"/>
            </a:xfrm>
            <a:custGeom>
              <a:avLst/>
              <a:gdLst/>
              <a:ahLst/>
              <a:cxnLst/>
              <a:rect l="l" t="t" r="r" b="b"/>
              <a:pathLst>
                <a:path w="812800" h="398726">
                  <a:moveTo>
                    <a:pt x="0" y="0"/>
                  </a:moveTo>
                  <a:lnTo>
                    <a:pt x="812800" y="0"/>
                  </a:lnTo>
                  <a:lnTo>
                    <a:pt x="812800" y="398726"/>
                  </a:lnTo>
                  <a:lnTo>
                    <a:pt x="0" y="39872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4368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664299" y="6940912"/>
            <a:ext cx="3086100" cy="767443"/>
            <a:chOff x="0" y="0"/>
            <a:chExt cx="812800" cy="2021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202125"/>
            </a:xfrm>
            <a:custGeom>
              <a:avLst/>
              <a:gdLst/>
              <a:ahLst/>
              <a:cxnLst/>
              <a:rect l="l" t="t" r="r" b="b"/>
              <a:pathLst>
                <a:path w="812800" h="202125">
                  <a:moveTo>
                    <a:pt x="0" y="0"/>
                  </a:moveTo>
                  <a:lnTo>
                    <a:pt x="812800" y="0"/>
                  </a:lnTo>
                  <a:lnTo>
                    <a:pt x="812800" y="202125"/>
                  </a:lnTo>
                  <a:lnTo>
                    <a:pt x="0" y="202125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2800" cy="240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798149" y="6950437"/>
            <a:ext cx="3086100" cy="767443"/>
            <a:chOff x="0" y="0"/>
            <a:chExt cx="812800" cy="20212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202125"/>
            </a:xfrm>
            <a:custGeom>
              <a:avLst/>
              <a:gdLst/>
              <a:ahLst/>
              <a:cxnLst/>
              <a:rect l="l" t="t" r="r" b="b"/>
              <a:pathLst>
                <a:path w="812800" h="202125">
                  <a:moveTo>
                    <a:pt x="0" y="0"/>
                  </a:moveTo>
                  <a:lnTo>
                    <a:pt x="812800" y="0"/>
                  </a:lnTo>
                  <a:lnTo>
                    <a:pt x="812800" y="202125"/>
                  </a:lnTo>
                  <a:lnTo>
                    <a:pt x="0" y="202125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812800" cy="240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957104" y="7001279"/>
            <a:ext cx="3086100" cy="767443"/>
            <a:chOff x="0" y="0"/>
            <a:chExt cx="812800" cy="20212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202125"/>
            </a:xfrm>
            <a:custGeom>
              <a:avLst/>
              <a:gdLst/>
              <a:ahLst/>
              <a:cxnLst/>
              <a:rect l="l" t="t" r="r" b="b"/>
              <a:pathLst>
                <a:path w="812800" h="202125">
                  <a:moveTo>
                    <a:pt x="0" y="0"/>
                  </a:moveTo>
                  <a:lnTo>
                    <a:pt x="812800" y="0"/>
                  </a:lnTo>
                  <a:lnTo>
                    <a:pt x="812800" y="202125"/>
                  </a:lnTo>
                  <a:lnTo>
                    <a:pt x="0" y="202125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812800" cy="240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 rot="-225398">
            <a:off x="3872619" y="8412290"/>
            <a:ext cx="7732291" cy="1159251"/>
            <a:chOff x="0" y="0"/>
            <a:chExt cx="2036488" cy="30531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036488" cy="305317"/>
            </a:xfrm>
            <a:custGeom>
              <a:avLst/>
              <a:gdLst/>
              <a:ahLst/>
              <a:cxnLst/>
              <a:rect l="l" t="t" r="r" b="b"/>
              <a:pathLst>
                <a:path w="2036488" h="305317">
                  <a:moveTo>
                    <a:pt x="0" y="0"/>
                  </a:moveTo>
                  <a:lnTo>
                    <a:pt x="2036488" y="0"/>
                  </a:lnTo>
                  <a:lnTo>
                    <a:pt x="2036488" y="305317"/>
                  </a:lnTo>
                  <a:lnTo>
                    <a:pt x="0" y="305317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2036488" cy="3434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</a:t>
            </a:r>
            <a:r>
              <a:rPr lang="uk-UA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жовтень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TextBox 26"/>
          <p:cNvSpPr txBox="1"/>
          <p:nvPr/>
        </p:nvSpPr>
        <p:spPr>
          <a:xfrm rot="-257891">
            <a:off x="3870293" y="8651824"/>
            <a:ext cx="7732291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Open Sans Bold"/>
              </a:rPr>
              <a:t>Бідність (оцінка Світового банку)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6259522" y="9080368"/>
            <a:ext cx="142810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 Bold"/>
              </a:rPr>
              <a:t>55%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13676" y="8684446"/>
            <a:ext cx="142810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 Bold"/>
              </a:rPr>
              <a:t>18%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527728" y="7068911"/>
            <a:ext cx="3086100" cy="1153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Open Sans"/>
              </a:rPr>
              <a:t>Середня зарплата (за даними Пенсійного фонду України)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662939" y="7119211"/>
            <a:ext cx="3086100" cy="37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Open Sans"/>
              </a:rPr>
              <a:t>Споживчі ціни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798149" y="6912337"/>
            <a:ext cx="3086100" cy="763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Open Sans"/>
              </a:rPr>
              <a:t>Офіційний курс гривні щодо долара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973175" y="6944607"/>
            <a:ext cx="3086100" cy="763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Open Sans"/>
              </a:rPr>
              <a:t>Фактичний прожитковий мінімум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848</Words>
  <Application>Microsoft Office PowerPoint</Application>
  <PresentationFormat>Произвольный</PresentationFormat>
  <Paragraphs>165</Paragraphs>
  <Slides>16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32" baseType="lpstr">
      <vt:lpstr>Arial</vt:lpstr>
      <vt:lpstr>Calibri</vt:lpstr>
      <vt:lpstr>Agrandir Wide Ultra-Bold</vt:lpstr>
      <vt:lpstr>Times New Roman</vt:lpstr>
      <vt:lpstr>Agrandir Wide Bold</vt:lpstr>
      <vt:lpstr>맑은 고딕</vt:lpstr>
      <vt:lpstr>Century Gothic</vt:lpstr>
      <vt:lpstr>AL BAYAN PLAIN</vt:lpstr>
      <vt:lpstr>Arial Black</vt:lpstr>
      <vt:lpstr>Wingdings</vt:lpstr>
      <vt:lpstr>Open Sans Bold</vt:lpstr>
      <vt:lpstr>Open Sans</vt:lpstr>
      <vt:lpstr>Agrandir Wide Medium</vt:lpstr>
      <vt:lpstr>Canva Sans</vt:lpstr>
      <vt:lpstr>Canva Sans Bold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Виступ копия</dc:title>
  <dc:creator>user</dc:creator>
  <cp:lastModifiedBy>golova</cp:lastModifiedBy>
  <cp:revision>88</cp:revision>
  <dcterms:created xsi:type="dcterms:W3CDTF">2006-08-16T00:00:00Z</dcterms:created>
  <dcterms:modified xsi:type="dcterms:W3CDTF">2024-10-28T12:24:10Z</dcterms:modified>
  <dc:identifier>DAGFGT_q9rI</dc:identifier>
</cp:coreProperties>
</file>